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9" r:id="rId4"/>
    <p:sldId id="260" r:id="rId5"/>
    <p:sldId id="276" r:id="rId6"/>
    <p:sldId id="261" r:id="rId7"/>
    <p:sldId id="262" r:id="rId8"/>
    <p:sldId id="263" r:id="rId9"/>
    <p:sldId id="284" r:id="rId10"/>
    <p:sldId id="264" r:id="rId11"/>
    <p:sldId id="277" r:id="rId12"/>
    <p:sldId id="265" r:id="rId13"/>
    <p:sldId id="285" r:id="rId14"/>
    <p:sldId id="286" r:id="rId15"/>
    <p:sldId id="287" r:id="rId16"/>
    <p:sldId id="279" r:id="rId17"/>
    <p:sldId id="272" r:id="rId18"/>
    <p:sldId id="273" r:id="rId19"/>
    <p:sldId id="280" r:id="rId20"/>
    <p:sldId id="288" r:id="rId21"/>
    <p:sldId id="275" r:id="rId22"/>
    <p:sldId id="266" r:id="rId23"/>
    <p:sldId id="289" r:id="rId24"/>
    <p:sldId id="290" r:id="rId25"/>
    <p:sldId id="281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046" autoAdjust="0"/>
  </p:normalViewPr>
  <p:slideViewPr>
    <p:cSldViewPr>
      <p:cViewPr>
        <p:scale>
          <a:sx n="100" d="100"/>
          <a:sy n="100" d="100"/>
        </p:scale>
        <p:origin x="-294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2E6CBB-DB7F-4D04-8637-B254CE4B14BD}" type="datetimeFigureOut">
              <a:rPr lang="en-US" smtClean="0"/>
              <a:pPr/>
              <a:t>11/2/2011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D2FD7D-E1F8-4712-BF7C-F9E55E56CDB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42120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592DDC-4DD4-4C89-B29A-06E7F097F8CA}" type="slidenum">
              <a:rPr lang="en-US"/>
              <a:pPr/>
              <a:t>4</a:t>
            </a:fld>
            <a:endParaRPr lang="en-US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8025"/>
            <a:ext cx="4537075" cy="3402013"/>
          </a:xfrm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388" y="4322763"/>
            <a:ext cx="5019675" cy="4111625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300D4A-3828-42C6-B4B9-EEEBB71F86B2}" type="slidenum">
              <a:rPr lang="en-US"/>
              <a:pPr/>
              <a:t>17</a:t>
            </a:fld>
            <a:endParaRPr lang="en-US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DFA18B-A411-4466-B27F-B6BC6E93E479}" type="slidenum">
              <a:rPr lang="en-US"/>
              <a:pPr/>
              <a:t>18</a:t>
            </a:fld>
            <a:endParaRPr lang="en-US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207EBF-4B7F-4239-B59D-BC313E54216D}" type="slidenum">
              <a:rPr lang="en-US"/>
              <a:pPr/>
              <a:t>21</a:t>
            </a:fld>
            <a:endParaRPr lang="en-US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8025"/>
            <a:ext cx="4537075" cy="3402013"/>
          </a:xfrm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388" y="4322763"/>
            <a:ext cx="5019675" cy="4111625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C3D2DD-75C4-40A8-A42C-79185F208207}" type="slidenum">
              <a:rPr lang="en-US"/>
              <a:pPr/>
              <a:t>22</a:t>
            </a:fld>
            <a:endParaRPr lang="en-US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976" y="2130425"/>
            <a:ext cx="7315224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480" y="385762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C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11/2/2011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11/2/2011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8662" y="274638"/>
            <a:ext cx="5548338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11/2/2011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11/2/2011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7" y="4406900"/>
            <a:ext cx="742317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1537" y="2906713"/>
            <a:ext cx="742317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11/2/2011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6867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0100" y="1571612"/>
            <a:ext cx="363857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0628" y="1600200"/>
            <a:ext cx="368617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11/2/2011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24" y="1503354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24" y="2143116"/>
            <a:ext cx="385447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7752" y="1535113"/>
            <a:ext cx="382904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7752" y="2174875"/>
            <a:ext cx="382904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11/2/2011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11/2/2011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11/2/2011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286543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20" y="273050"/>
            <a:ext cx="482918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8662" y="1428736"/>
            <a:ext cx="286543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11/2/2011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11/2/2011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7581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8662" y="1600200"/>
            <a:ext cx="775813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357958"/>
            <a:ext cx="857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063BFBD-7148-4DA3-8AC9-D5D7C51A748E}" type="datetimeFigureOut">
              <a:rPr lang="en-US" smtClean="0"/>
              <a:pPr/>
              <a:t>11/2/2011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148" y="6357958"/>
            <a:ext cx="12858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C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Exploring </a:t>
            </a:r>
            <a:r>
              <a:rPr lang="en-GB" dirty="0" smtClean="0"/>
              <a:t>Assumptions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/>
              <a:t>Prof.</a:t>
            </a:r>
            <a:r>
              <a:rPr lang="en-GB" dirty="0" smtClean="0"/>
              <a:t> Andy Field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Assessing Skew and Kurtosis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>
                <a:latin typeface="Monaco"/>
                <a:cs typeface="Monaco"/>
              </a:rPr>
              <a:t> </a:t>
            </a:r>
            <a:r>
              <a:rPr lang="en-GB" dirty="0" smtClean="0">
                <a:latin typeface="Monaco"/>
                <a:cs typeface="Monaco"/>
              </a:rPr>
              <a:t>		    day1         </a:t>
            </a:r>
            <a:r>
              <a:rPr lang="en-GB" dirty="0">
                <a:latin typeface="Monaco"/>
                <a:cs typeface="Monaco"/>
              </a:rPr>
              <a:t>day2         day3</a:t>
            </a:r>
          </a:p>
          <a:p>
            <a:pPr marL="0" indent="0">
              <a:buNone/>
            </a:pPr>
            <a:r>
              <a:rPr lang="en-GB" dirty="0">
                <a:latin typeface="Monaco"/>
                <a:cs typeface="Monaco"/>
              </a:rPr>
              <a:t>median        1.790000000 7.900000e-01 7.600000e-01</a:t>
            </a:r>
          </a:p>
          <a:p>
            <a:pPr marL="0" indent="0">
              <a:buNone/>
            </a:pPr>
            <a:r>
              <a:rPr lang="en-GB" dirty="0">
                <a:latin typeface="Monaco"/>
                <a:cs typeface="Monaco"/>
              </a:rPr>
              <a:t>mean          1.770828183 9.609091e-01 9.765041e-01</a:t>
            </a:r>
          </a:p>
          <a:p>
            <a:pPr marL="0" indent="0">
              <a:buNone/>
            </a:pPr>
            <a:r>
              <a:rPr lang="en-GB" dirty="0" err="1">
                <a:latin typeface="Monaco"/>
                <a:cs typeface="Monaco"/>
              </a:rPr>
              <a:t>SE.mean</a:t>
            </a:r>
            <a:r>
              <a:rPr lang="en-GB" dirty="0">
                <a:latin typeface="Monaco"/>
                <a:cs typeface="Monaco"/>
              </a:rPr>
              <a:t>       0.024396670 4.436095e-02 6.404352e-02</a:t>
            </a:r>
          </a:p>
          <a:p>
            <a:pPr marL="0" indent="0">
              <a:buNone/>
            </a:pPr>
            <a:r>
              <a:rPr lang="en-GB" dirty="0">
                <a:latin typeface="Monaco"/>
                <a:cs typeface="Monaco"/>
              </a:rPr>
              <a:t>CI.mean.0.95  0.047888328 8.734781e-02 1.267805e-01</a:t>
            </a:r>
          </a:p>
          <a:p>
            <a:pPr marL="0" indent="0">
              <a:buNone/>
            </a:pPr>
            <a:r>
              <a:rPr lang="en-GB" dirty="0" err="1">
                <a:latin typeface="Monaco"/>
                <a:cs typeface="Monaco"/>
              </a:rPr>
              <a:t>var</a:t>
            </a:r>
            <a:r>
              <a:rPr lang="en-GB" dirty="0">
                <a:latin typeface="Monaco"/>
                <a:cs typeface="Monaco"/>
              </a:rPr>
              <a:t>           0.481514784 5.195239e-01 5.044934e-01</a:t>
            </a:r>
          </a:p>
          <a:p>
            <a:pPr marL="0" indent="0">
              <a:buNone/>
            </a:pPr>
            <a:r>
              <a:rPr lang="en-GB" dirty="0" err="1">
                <a:latin typeface="Monaco"/>
                <a:cs typeface="Monaco"/>
              </a:rPr>
              <a:t>std.dev</a:t>
            </a:r>
            <a:r>
              <a:rPr lang="en-GB" dirty="0">
                <a:latin typeface="Monaco"/>
                <a:cs typeface="Monaco"/>
              </a:rPr>
              <a:t>       0.693912663 7.207801e-01 7.102770e-01</a:t>
            </a:r>
          </a:p>
          <a:p>
            <a:pPr marL="0" indent="0">
              <a:buNone/>
            </a:pPr>
            <a:r>
              <a:rPr lang="en-GB" dirty="0" err="1">
                <a:latin typeface="Monaco"/>
                <a:cs typeface="Monaco"/>
              </a:rPr>
              <a:t>coef.var</a:t>
            </a:r>
            <a:r>
              <a:rPr lang="en-GB" dirty="0">
                <a:latin typeface="Monaco"/>
                <a:cs typeface="Monaco"/>
              </a:rPr>
              <a:t>      0.391857702 7.501022e-01 7.273672e-01</a:t>
            </a:r>
          </a:p>
          <a:p>
            <a:pPr marL="0" indent="0">
              <a:buNone/>
            </a:pPr>
            <a:r>
              <a:rPr lang="en-GB" dirty="0" err="1">
                <a:latin typeface="Monaco"/>
                <a:cs typeface="Monaco"/>
              </a:rPr>
              <a:t>skewness</a:t>
            </a:r>
            <a:r>
              <a:rPr lang="en-GB" dirty="0">
                <a:latin typeface="Monaco"/>
                <a:cs typeface="Monaco"/>
              </a:rPr>
              <a:t>     -0.003155393 1.082811e+00 1.007813e+00</a:t>
            </a:r>
          </a:p>
          <a:p>
            <a:pPr marL="0" indent="0">
              <a:buNone/>
            </a:pPr>
            <a:r>
              <a:rPr lang="en-GB" dirty="0">
                <a:latin typeface="Monaco"/>
                <a:cs typeface="Monaco"/>
              </a:rPr>
              <a:t>skew.2SE     -0.018353763 3.611574e+00 2.309035e+00</a:t>
            </a:r>
          </a:p>
          <a:p>
            <a:pPr marL="0" indent="0">
              <a:buNone/>
            </a:pPr>
            <a:r>
              <a:rPr lang="en-GB" dirty="0">
                <a:latin typeface="Monaco"/>
                <a:cs typeface="Monaco"/>
              </a:rPr>
              <a:t>kurtosis     -0.423991408 7.554615e-01 5.945454e-01</a:t>
            </a:r>
          </a:p>
          <a:p>
            <a:pPr marL="0" indent="0">
              <a:buNone/>
            </a:pPr>
            <a:r>
              <a:rPr lang="en-GB" dirty="0">
                <a:latin typeface="Monaco"/>
                <a:cs typeface="Monaco"/>
              </a:rPr>
              <a:t>kurt.2SE     -1.234611514 1.264508e+00 6.862946e-01</a:t>
            </a:r>
          </a:p>
          <a:p>
            <a:pPr marL="0" indent="0">
              <a:buNone/>
            </a:pPr>
            <a:r>
              <a:rPr lang="en-GB" dirty="0" err="1">
                <a:latin typeface="Monaco"/>
                <a:cs typeface="Monaco"/>
              </a:rPr>
              <a:t>normtest.W</a:t>
            </a:r>
            <a:r>
              <a:rPr lang="en-GB" dirty="0">
                <a:latin typeface="Monaco"/>
                <a:cs typeface="Monaco"/>
              </a:rPr>
              <a:t>    0.995907247 9.083185e-01 9.077513e-01</a:t>
            </a:r>
          </a:p>
          <a:p>
            <a:pPr marL="0" indent="0">
              <a:buNone/>
            </a:pPr>
            <a:r>
              <a:rPr lang="en-GB" dirty="0" err="1">
                <a:latin typeface="Monaco"/>
                <a:cs typeface="Monaco"/>
              </a:rPr>
              <a:t>normtest.p</a:t>
            </a:r>
            <a:r>
              <a:rPr lang="en-GB" dirty="0">
                <a:latin typeface="Monaco"/>
                <a:cs typeface="Monaco"/>
              </a:rPr>
              <a:t>    0.031846386 1.281495e-11 3.804334e-07</a:t>
            </a:r>
            <a:endParaRPr lang="en-US" dirty="0">
              <a:latin typeface="Monaco"/>
              <a:cs typeface="Monaco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71600" y="3789040"/>
            <a:ext cx="7600928" cy="1152128"/>
          </a:xfrm>
          <a:prstGeom prst="roundRect">
            <a:avLst/>
          </a:prstGeom>
          <a:solidFill>
            <a:srgbClr val="FFFF00">
              <a:alpha val="11000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Another Example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Performance on </a:t>
            </a:r>
            <a:r>
              <a:rPr lang="en-GB" dirty="0" smtClean="0"/>
              <a:t>statistics exam</a:t>
            </a:r>
            <a:endParaRPr lang="en-GB" dirty="0" smtClean="0"/>
          </a:p>
          <a:p>
            <a:r>
              <a:rPr lang="en-GB" dirty="0" smtClean="0"/>
              <a:t>Participants</a:t>
            </a:r>
          </a:p>
          <a:p>
            <a:pPr lvl="1"/>
            <a:r>
              <a:rPr lang="en-GB" i="1" dirty="0" smtClean="0"/>
              <a:t>N</a:t>
            </a:r>
            <a:r>
              <a:rPr lang="en-GB" dirty="0" smtClean="0"/>
              <a:t> = 100 students</a:t>
            </a:r>
          </a:p>
          <a:p>
            <a:r>
              <a:rPr lang="en-GB" dirty="0" smtClean="0"/>
              <a:t>Measures</a:t>
            </a:r>
          </a:p>
          <a:p>
            <a:pPr lvl="1"/>
            <a:r>
              <a:rPr lang="en-GB" dirty="0" smtClean="0"/>
              <a:t>Exam: first-year exam scores as a percentage</a:t>
            </a:r>
          </a:p>
          <a:p>
            <a:pPr lvl="1"/>
            <a:r>
              <a:rPr lang="en-GB" dirty="0" smtClean="0"/>
              <a:t>Computer: measure of computer literacy, %</a:t>
            </a:r>
          </a:p>
          <a:p>
            <a:pPr lvl="1"/>
            <a:r>
              <a:rPr lang="en-GB" dirty="0" smtClean="0"/>
              <a:t>Lecture: percentage of lectures attended</a:t>
            </a:r>
          </a:p>
          <a:p>
            <a:pPr lvl="1"/>
            <a:r>
              <a:rPr lang="en-GB" dirty="0" smtClean="0"/>
              <a:t>Numeracy: a measure of numerical ability out of 15</a:t>
            </a:r>
          </a:p>
          <a:p>
            <a:pPr lvl="1"/>
            <a:r>
              <a:rPr lang="en-GB" dirty="0" err="1" smtClean="0"/>
              <a:t>Uni</a:t>
            </a:r>
            <a:r>
              <a:rPr lang="en-GB" dirty="0" smtClean="0"/>
              <a:t>: whether the student attended Sussex University or </a:t>
            </a:r>
            <a:r>
              <a:rPr lang="en-GB" dirty="0" err="1" smtClean="0"/>
              <a:t>Duncetown</a:t>
            </a:r>
            <a:r>
              <a:rPr lang="en-GB" dirty="0" smtClean="0"/>
              <a:t> University</a:t>
            </a:r>
            <a:endParaRPr lang="en-GB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Assessing Normality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484784"/>
            <a:ext cx="7758138" cy="4525963"/>
          </a:xfrm>
        </p:spPr>
        <p:txBody>
          <a:bodyPr>
            <a:normAutofit fontScale="47500" lnSpcReduction="20000"/>
          </a:bodyPr>
          <a:lstStyle/>
          <a:p>
            <a:endParaRPr lang="en-GB" sz="4000" dirty="0" smtClean="0"/>
          </a:p>
          <a:p>
            <a:r>
              <a:rPr lang="en-GB" sz="4000" dirty="0" smtClean="0"/>
              <a:t>Shapiro-</a:t>
            </a:r>
            <a:r>
              <a:rPr lang="en-GB" sz="4000" dirty="0" err="1" smtClean="0"/>
              <a:t>Wilk</a:t>
            </a:r>
            <a:r>
              <a:rPr lang="en-GB" sz="4000" dirty="0" smtClean="0"/>
              <a:t> </a:t>
            </a:r>
            <a:r>
              <a:rPr lang="en-GB" sz="4000" dirty="0"/>
              <a:t>test for exam and numeracy for whole </a:t>
            </a:r>
            <a:r>
              <a:rPr lang="en-GB" sz="4000" dirty="0" smtClean="0"/>
              <a:t>sample: </a:t>
            </a:r>
          </a:p>
          <a:p>
            <a:pPr marL="400050" lvl="1" indent="0">
              <a:buNone/>
            </a:pPr>
            <a:r>
              <a:rPr lang="en-GB" sz="3600" dirty="0" err="1" smtClean="0"/>
              <a:t>shapiro.test</a:t>
            </a:r>
            <a:r>
              <a:rPr lang="en-GB" sz="3600" dirty="0" smtClean="0"/>
              <a:t>(</a:t>
            </a:r>
            <a:r>
              <a:rPr lang="en-GB" sz="3600" dirty="0" err="1" smtClean="0"/>
              <a:t>rexam$exam</a:t>
            </a:r>
            <a:r>
              <a:rPr lang="en-GB" sz="3600" dirty="0" smtClean="0"/>
              <a:t>)</a:t>
            </a:r>
          </a:p>
          <a:p>
            <a:pPr marL="400050" lvl="1" indent="0">
              <a:buNone/>
            </a:pPr>
            <a:r>
              <a:rPr lang="en-GB" sz="4000" dirty="0" err="1" smtClean="0"/>
              <a:t>shapiro.test</a:t>
            </a:r>
            <a:r>
              <a:rPr lang="en-GB" sz="4000" dirty="0"/>
              <a:t>(</a:t>
            </a:r>
            <a:r>
              <a:rPr lang="en-GB" sz="4000" dirty="0" err="1"/>
              <a:t>rexam$numeracy</a:t>
            </a:r>
            <a:r>
              <a:rPr lang="en-GB" sz="4000" dirty="0" smtClean="0"/>
              <a:t>)</a:t>
            </a:r>
          </a:p>
          <a:p>
            <a:pPr marL="400050" lvl="1" indent="0">
              <a:buNone/>
            </a:pPr>
            <a:endParaRPr lang="en-GB" sz="4000" dirty="0" smtClean="0"/>
          </a:p>
          <a:p>
            <a:pPr marL="571500" indent="-571500"/>
            <a:r>
              <a:rPr lang="en-GB" sz="4400" dirty="0" smtClean="0"/>
              <a:t>Output:</a:t>
            </a:r>
          </a:p>
          <a:p>
            <a:endParaRPr lang="en-GB" dirty="0"/>
          </a:p>
          <a:p>
            <a:pPr marL="800100" lvl="2" indent="0">
              <a:buNone/>
            </a:pPr>
            <a:r>
              <a:rPr lang="en-GB" sz="4000" dirty="0" smtClean="0">
                <a:solidFill>
                  <a:srgbClr val="000000"/>
                </a:solidFill>
              </a:rPr>
              <a:t>&gt;Shapiro-</a:t>
            </a:r>
            <a:r>
              <a:rPr lang="en-GB" sz="4000" dirty="0" err="1" smtClean="0">
                <a:solidFill>
                  <a:srgbClr val="000000"/>
                </a:solidFill>
              </a:rPr>
              <a:t>Wilk</a:t>
            </a:r>
            <a:r>
              <a:rPr lang="en-GB" sz="4000" dirty="0" smtClean="0">
                <a:solidFill>
                  <a:srgbClr val="000000"/>
                </a:solidFill>
              </a:rPr>
              <a:t> normality test</a:t>
            </a:r>
          </a:p>
          <a:p>
            <a:pPr marL="800100" lvl="2" indent="0">
              <a:buNone/>
            </a:pPr>
            <a:r>
              <a:rPr lang="en-GB" sz="4000" dirty="0" smtClean="0">
                <a:solidFill>
                  <a:srgbClr val="000000"/>
                </a:solidFill>
              </a:rPr>
              <a:t>data:  </a:t>
            </a:r>
            <a:r>
              <a:rPr lang="en-GB" sz="4000" dirty="0" err="1" smtClean="0">
                <a:solidFill>
                  <a:srgbClr val="000000"/>
                </a:solidFill>
              </a:rPr>
              <a:t>rexam$exam</a:t>
            </a:r>
            <a:r>
              <a:rPr lang="en-GB" sz="4000" dirty="0" smtClean="0">
                <a:solidFill>
                  <a:srgbClr val="000000"/>
                </a:solidFill>
              </a:rPr>
              <a:t> </a:t>
            </a:r>
          </a:p>
          <a:p>
            <a:pPr marL="800100" lvl="2" indent="0">
              <a:buNone/>
            </a:pPr>
            <a:r>
              <a:rPr lang="en-GB" sz="4000" dirty="0" smtClean="0">
                <a:solidFill>
                  <a:srgbClr val="000000"/>
                </a:solidFill>
              </a:rPr>
              <a:t>W = 0.9613, p-value = 0.004991</a:t>
            </a:r>
          </a:p>
          <a:p>
            <a:pPr marL="800100" lvl="2" indent="0">
              <a:buNone/>
            </a:pPr>
            <a:r>
              <a:rPr lang="en-GB" sz="4000" dirty="0">
                <a:solidFill>
                  <a:srgbClr val="000000"/>
                </a:solidFill>
              </a:rPr>
              <a:t> </a:t>
            </a:r>
          </a:p>
          <a:p>
            <a:pPr marL="800100" lvl="2" indent="0">
              <a:buNone/>
            </a:pPr>
            <a:r>
              <a:rPr lang="en-GB" sz="4000" dirty="0" smtClean="0">
                <a:solidFill>
                  <a:srgbClr val="000000"/>
                </a:solidFill>
              </a:rPr>
              <a:t>&gt;Shapiro</a:t>
            </a:r>
            <a:r>
              <a:rPr lang="en-GB" sz="4000" dirty="0">
                <a:solidFill>
                  <a:srgbClr val="000000"/>
                </a:solidFill>
              </a:rPr>
              <a:t>-</a:t>
            </a:r>
            <a:r>
              <a:rPr lang="en-GB" sz="4000" dirty="0" err="1">
                <a:solidFill>
                  <a:srgbClr val="000000"/>
                </a:solidFill>
              </a:rPr>
              <a:t>Wilk</a:t>
            </a:r>
            <a:r>
              <a:rPr lang="en-GB" sz="4000" dirty="0">
                <a:solidFill>
                  <a:srgbClr val="000000"/>
                </a:solidFill>
              </a:rPr>
              <a:t> normality </a:t>
            </a:r>
            <a:r>
              <a:rPr lang="en-GB" sz="4000" dirty="0" smtClean="0">
                <a:solidFill>
                  <a:srgbClr val="000000"/>
                </a:solidFill>
              </a:rPr>
              <a:t>test</a:t>
            </a:r>
            <a:endParaRPr lang="en-GB" sz="4000" dirty="0">
              <a:solidFill>
                <a:srgbClr val="000000"/>
              </a:solidFill>
            </a:endParaRPr>
          </a:p>
          <a:p>
            <a:pPr marL="800100" lvl="2" indent="0">
              <a:buNone/>
            </a:pPr>
            <a:r>
              <a:rPr lang="en-GB" sz="4000" dirty="0">
                <a:solidFill>
                  <a:srgbClr val="000000"/>
                </a:solidFill>
              </a:rPr>
              <a:t>data:  </a:t>
            </a:r>
            <a:r>
              <a:rPr lang="en-GB" sz="4000" dirty="0" err="1">
                <a:solidFill>
                  <a:srgbClr val="000000"/>
                </a:solidFill>
              </a:rPr>
              <a:t>rexam$numeracy</a:t>
            </a:r>
            <a:r>
              <a:rPr lang="en-GB" sz="4000" dirty="0">
                <a:solidFill>
                  <a:srgbClr val="000000"/>
                </a:solidFill>
              </a:rPr>
              <a:t> </a:t>
            </a:r>
          </a:p>
          <a:p>
            <a:pPr marL="800100" lvl="2" indent="0">
              <a:buNone/>
            </a:pPr>
            <a:r>
              <a:rPr lang="en-GB" sz="4000" dirty="0">
                <a:solidFill>
                  <a:srgbClr val="000000"/>
                </a:solidFill>
              </a:rPr>
              <a:t>W = 0.9244, p-value = 2.424e-05</a:t>
            </a:r>
          </a:p>
          <a:p>
            <a:pPr marL="0" indent="0">
              <a:buNone/>
            </a:pPr>
            <a:endParaRPr lang="en-GB" dirty="0"/>
          </a:p>
          <a:p>
            <a:pPr marL="400050" lvl="1" indent="0">
              <a:buNone/>
            </a:pPr>
            <a:r>
              <a:rPr lang="en-GB" dirty="0"/>
              <a:t>	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Assessing Normality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Shapiro-</a:t>
            </a:r>
            <a:r>
              <a:rPr lang="en-US" dirty="0" err="1" smtClean="0"/>
              <a:t>Wilk</a:t>
            </a:r>
            <a:r>
              <a:rPr lang="en-US" dirty="0" smtClean="0"/>
              <a:t> </a:t>
            </a:r>
            <a:r>
              <a:rPr lang="en-US" dirty="0"/>
              <a:t>test for exam and numeracy split by </a:t>
            </a:r>
            <a:r>
              <a:rPr lang="en-US" dirty="0" smtClean="0"/>
              <a:t>university:</a:t>
            </a:r>
          </a:p>
          <a:p>
            <a:endParaRPr lang="en-GB" dirty="0"/>
          </a:p>
          <a:p>
            <a:pPr marL="457200" lvl="1" indent="0">
              <a:buNone/>
            </a:pPr>
            <a:r>
              <a:rPr lang="en-GB" dirty="0"/>
              <a:t>by(</a:t>
            </a:r>
            <a:r>
              <a:rPr lang="en-GB" dirty="0" err="1"/>
              <a:t>rexam$exam</a:t>
            </a:r>
            <a:r>
              <a:rPr lang="en-GB" dirty="0"/>
              <a:t>, </a:t>
            </a:r>
            <a:r>
              <a:rPr lang="en-GB" dirty="0" err="1"/>
              <a:t>rexam$uni</a:t>
            </a:r>
            <a:r>
              <a:rPr lang="en-GB" dirty="0"/>
              <a:t>, </a:t>
            </a:r>
            <a:r>
              <a:rPr lang="en-GB" dirty="0" err="1"/>
              <a:t>shapiro.test</a:t>
            </a:r>
            <a:r>
              <a:rPr lang="en-GB" dirty="0"/>
              <a:t>)</a:t>
            </a:r>
          </a:p>
          <a:p>
            <a:pPr marL="457200" lvl="1" indent="0">
              <a:buNone/>
            </a:pPr>
            <a:r>
              <a:rPr lang="en-GB" dirty="0"/>
              <a:t>by(</a:t>
            </a:r>
            <a:r>
              <a:rPr lang="en-GB" dirty="0" err="1"/>
              <a:t>rexam$numeracy</a:t>
            </a:r>
            <a:r>
              <a:rPr lang="en-GB" dirty="0"/>
              <a:t>, </a:t>
            </a:r>
            <a:r>
              <a:rPr lang="en-GB" dirty="0" err="1"/>
              <a:t>rexam$uni</a:t>
            </a:r>
            <a:r>
              <a:rPr lang="en-GB" dirty="0"/>
              <a:t>, </a:t>
            </a:r>
            <a:r>
              <a:rPr lang="en-GB" dirty="0" err="1"/>
              <a:t>shapiro.test</a:t>
            </a:r>
            <a:r>
              <a:rPr lang="en-GB" dirty="0" smtClean="0"/>
              <a:t>)</a:t>
            </a:r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77106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Assessing Normality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457200"/>
            <a:r>
              <a:rPr lang="en-US" dirty="0" smtClean="0"/>
              <a:t>Output </a:t>
            </a:r>
            <a:r>
              <a:rPr lang="en-US" dirty="0"/>
              <a:t>for </a:t>
            </a:r>
            <a:r>
              <a:rPr lang="en-US" dirty="0" smtClean="0"/>
              <a:t>exam</a:t>
            </a:r>
            <a:r>
              <a:rPr lang="en-US" dirty="0"/>
              <a:t>:</a:t>
            </a:r>
          </a:p>
          <a:p>
            <a:pPr marL="457200" lvl="1" indent="0">
              <a:buNone/>
            </a:pPr>
            <a:r>
              <a:rPr lang="en-US" sz="2400" dirty="0" err="1"/>
              <a:t>rexam$uni</a:t>
            </a:r>
            <a:r>
              <a:rPr lang="en-US" sz="2400" dirty="0"/>
              <a:t>: </a:t>
            </a:r>
            <a:r>
              <a:rPr lang="en-US" sz="2400" dirty="0" err="1"/>
              <a:t>Duncetown</a:t>
            </a:r>
            <a:r>
              <a:rPr lang="en-US" sz="2400" dirty="0"/>
              <a:t> University</a:t>
            </a:r>
          </a:p>
          <a:p>
            <a:pPr marL="457200" lvl="1" indent="0">
              <a:buNone/>
            </a:pPr>
            <a:r>
              <a:rPr lang="en-US" sz="2400" dirty="0"/>
              <a:t> Shapiro-</a:t>
            </a:r>
            <a:r>
              <a:rPr lang="en-US" sz="2400" dirty="0" err="1"/>
              <a:t>Wilk</a:t>
            </a:r>
            <a:r>
              <a:rPr lang="en-US" sz="2400" dirty="0"/>
              <a:t> normality test</a:t>
            </a:r>
          </a:p>
          <a:p>
            <a:pPr marL="457200" lvl="1" indent="0">
              <a:buNone/>
            </a:pPr>
            <a:r>
              <a:rPr lang="en-US" sz="2400" dirty="0"/>
              <a:t> data:  </a:t>
            </a:r>
            <a:r>
              <a:rPr lang="en-US" sz="2400" dirty="0" err="1"/>
              <a:t>dd</a:t>
            </a:r>
            <a:r>
              <a:rPr lang="en-US" sz="2400" dirty="0"/>
              <a:t>[x, ] </a:t>
            </a:r>
          </a:p>
          <a:p>
            <a:pPr marL="457200" lvl="1" indent="0">
              <a:buNone/>
            </a:pPr>
            <a:r>
              <a:rPr lang="en-US" sz="2400" dirty="0"/>
              <a:t>W = 0.9722, p-value = 0.2829</a:t>
            </a:r>
          </a:p>
          <a:p>
            <a:pPr marL="457200" lvl="1" indent="0">
              <a:buNone/>
            </a:pPr>
            <a:r>
              <a:rPr lang="en-US" sz="2400" dirty="0"/>
              <a:t>------------------------------------------------------------------- </a:t>
            </a:r>
          </a:p>
          <a:p>
            <a:pPr marL="457200" lvl="1" indent="0">
              <a:buNone/>
            </a:pPr>
            <a:r>
              <a:rPr lang="en-US" sz="2400" dirty="0" err="1"/>
              <a:t>rexam$uni</a:t>
            </a:r>
            <a:r>
              <a:rPr lang="en-US" sz="2400" dirty="0"/>
              <a:t>: Sussex University</a:t>
            </a:r>
          </a:p>
          <a:p>
            <a:pPr marL="457200" lvl="1" indent="0">
              <a:buNone/>
            </a:pPr>
            <a:r>
              <a:rPr lang="en-US" sz="2400" dirty="0"/>
              <a:t> Shapiro-</a:t>
            </a:r>
            <a:r>
              <a:rPr lang="en-US" sz="2400" dirty="0" err="1"/>
              <a:t>Wilk</a:t>
            </a:r>
            <a:r>
              <a:rPr lang="en-US" sz="2400" dirty="0"/>
              <a:t> normality test</a:t>
            </a:r>
          </a:p>
          <a:p>
            <a:pPr marL="457200" lvl="1" indent="0">
              <a:buNone/>
            </a:pPr>
            <a:r>
              <a:rPr lang="en-US" sz="2400" dirty="0"/>
              <a:t>data:  </a:t>
            </a:r>
            <a:r>
              <a:rPr lang="en-US" sz="2400" dirty="0" err="1"/>
              <a:t>dd</a:t>
            </a:r>
            <a:r>
              <a:rPr lang="en-US" sz="2400" dirty="0"/>
              <a:t>[x, ] </a:t>
            </a:r>
          </a:p>
          <a:p>
            <a:pPr marL="457200" lvl="1" indent="0">
              <a:buNone/>
            </a:pPr>
            <a:r>
              <a:rPr lang="en-US" sz="2400" dirty="0"/>
              <a:t>W = 0.9837, p-value = 0.7151</a:t>
            </a:r>
          </a:p>
          <a:p>
            <a:pPr marL="457200" lvl="1" indent="0">
              <a:buNone/>
            </a:pP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xmlns="" val="3764665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Assessing Normality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Output for </a:t>
            </a:r>
            <a:r>
              <a:rPr lang="en-US" dirty="0" smtClean="0"/>
              <a:t>numeracy</a:t>
            </a:r>
            <a:r>
              <a:rPr lang="en-US" dirty="0"/>
              <a:t>:</a:t>
            </a:r>
          </a:p>
          <a:p>
            <a:pPr marL="400050" lvl="1" indent="0">
              <a:buNone/>
            </a:pPr>
            <a:r>
              <a:rPr lang="en-US" dirty="0" err="1"/>
              <a:t>rexam$uni</a:t>
            </a:r>
            <a:r>
              <a:rPr lang="en-US" dirty="0"/>
              <a:t>: </a:t>
            </a:r>
            <a:r>
              <a:rPr lang="en-US" dirty="0" err="1"/>
              <a:t>Duncetown</a:t>
            </a:r>
            <a:r>
              <a:rPr lang="en-US" dirty="0"/>
              <a:t> University</a:t>
            </a:r>
          </a:p>
          <a:p>
            <a:pPr marL="400050" lvl="1" indent="0">
              <a:buNone/>
            </a:pPr>
            <a:r>
              <a:rPr lang="en-US" dirty="0"/>
              <a:t>	Shapiro-</a:t>
            </a:r>
            <a:r>
              <a:rPr lang="en-US" dirty="0" err="1"/>
              <a:t>Wilk</a:t>
            </a:r>
            <a:r>
              <a:rPr lang="en-US" dirty="0"/>
              <a:t> normality test</a:t>
            </a:r>
          </a:p>
          <a:p>
            <a:pPr marL="400050" lvl="1" indent="0">
              <a:buNone/>
            </a:pPr>
            <a:r>
              <a:rPr lang="en-US" dirty="0"/>
              <a:t>data:  </a:t>
            </a:r>
            <a:r>
              <a:rPr lang="en-US" dirty="0" err="1"/>
              <a:t>dd</a:t>
            </a:r>
            <a:r>
              <a:rPr lang="en-US" dirty="0"/>
              <a:t>[x, ] </a:t>
            </a:r>
          </a:p>
          <a:p>
            <a:pPr marL="400050" lvl="1" indent="0">
              <a:buNone/>
            </a:pPr>
            <a:r>
              <a:rPr lang="en-US" dirty="0"/>
              <a:t>W = 0.9408, p-value = 0.01451</a:t>
            </a:r>
          </a:p>
          <a:p>
            <a:pPr marL="400050" lvl="1" indent="0">
              <a:buNone/>
            </a:pPr>
            <a:r>
              <a:rPr lang="en-US" dirty="0"/>
              <a:t>------------------------------------------------------------------- </a:t>
            </a:r>
          </a:p>
          <a:p>
            <a:pPr marL="400050" lvl="1" indent="0">
              <a:buNone/>
            </a:pPr>
            <a:r>
              <a:rPr lang="en-US" dirty="0" err="1"/>
              <a:t>rexam$uni</a:t>
            </a:r>
            <a:r>
              <a:rPr lang="en-US" dirty="0"/>
              <a:t>: Sussex University</a:t>
            </a:r>
          </a:p>
          <a:p>
            <a:pPr marL="400050" lvl="1" indent="0">
              <a:buNone/>
            </a:pPr>
            <a:r>
              <a:rPr lang="en-US" dirty="0"/>
              <a:t>	Shapiro-</a:t>
            </a:r>
            <a:r>
              <a:rPr lang="en-US" dirty="0" err="1"/>
              <a:t>Wilk</a:t>
            </a:r>
            <a:r>
              <a:rPr lang="en-US" dirty="0"/>
              <a:t> normality test</a:t>
            </a:r>
          </a:p>
          <a:p>
            <a:pPr marL="400050" lvl="1" indent="0">
              <a:buNone/>
            </a:pPr>
            <a:r>
              <a:rPr lang="en-US" dirty="0"/>
              <a:t>data:  </a:t>
            </a:r>
            <a:r>
              <a:rPr lang="en-US" dirty="0" err="1"/>
              <a:t>dd</a:t>
            </a:r>
            <a:r>
              <a:rPr lang="en-US" dirty="0"/>
              <a:t>[x, ] </a:t>
            </a:r>
          </a:p>
          <a:p>
            <a:pPr marL="400050" lvl="1" indent="0">
              <a:buNone/>
            </a:pPr>
            <a:r>
              <a:rPr lang="en-US" dirty="0"/>
              <a:t>W = 0.9323, p-value = 0.006787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47950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Q-Q Plots</a:t>
            </a:r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3" y="1628800"/>
            <a:ext cx="6984776" cy="41764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39752" y="5805264"/>
            <a:ext cx="5004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Normal Q-Q plots of numeracy and</a:t>
            </a:r>
            <a:r>
              <a:rPr lang="en-GB" dirty="0"/>
              <a:t> </a:t>
            </a:r>
            <a:r>
              <a:rPr lang="en-GB" b="1" dirty="0"/>
              <a:t>R</a:t>
            </a:r>
            <a:r>
              <a:rPr lang="en-GB" dirty="0"/>
              <a:t> </a:t>
            </a:r>
            <a:r>
              <a:rPr lang="en-GB" b="1" dirty="0"/>
              <a:t>exam scores</a:t>
            </a:r>
            <a:r>
              <a:rPr lang="en-GB" dirty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84300" y="274638"/>
            <a:ext cx="7543800" cy="1452562"/>
          </a:xfrm>
        </p:spPr>
        <p:txBody>
          <a:bodyPr/>
          <a:lstStyle/>
          <a:p>
            <a:r>
              <a:rPr lang="en-GB"/>
              <a:t>Assessing Homogeneity of Variance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idx="1"/>
          </p:nvPr>
        </p:nvSpPr>
        <p:spPr>
          <a:xfrm>
            <a:off x="1763713" y="1727200"/>
            <a:ext cx="6923087" cy="4398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800" dirty="0"/>
              <a:t>Graphs (see lectures on regression)</a:t>
            </a:r>
          </a:p>
          <a:p>
            <a:pPr>
              <a:lnSpc>
                <a:spcPct val="80000"/>
              </a:lnSpc>
            </a:pPr>
            <a:r>
              <a:rPr lang="en-GB" sz="2800" dirty="0" err="1"/>
              <a:t>Levene’s</a:t>
            </a:r>
            <a:r>
              <a:rPr lang="en-GB" sz="2800" dirty="0"/>
              <a:t> </a:t>
            </a:r>
            <a:r>
              <a:rPr lang="en-GB" sz="2800" dirty="0" smtClean="0"/>
              <a:t>test</a:t>
            </a:r>
            <a:endParaRPr lang="en-GB" sz="2800" dirty="0"/>
          </a:p>
          <a:p>
            <a:pPr lvl="1">
              <a:lnSpc>
                <a:spcPct val="80000"/>
              </a:lnSpc>
            </a:pPr>
            <a:r>
              <a:rPr lang="en-GB" sz="2400" dirty="0"/>
              <a:t>Tests if variances in different groups are the same.</a:t>
            </a:r>
          </a:p>
          <a:p>
            <a:pPr lvl="1"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GB" sz="2400" dirty="0"/>
              <a:t>Significant = </a:t>
            </a:r>
            <a:r>
              <a:rPr lang="en-GB" sz="2400" dirty="0" smtClean="0"/>
              <a:t>variances </a:t>
            </a:r>
            <a:r>
              <a:rPr lang="en-GB" sz="2400" dirty="0"/>
              <a:t>not equal</a:t>
            </a:r>
          </a:p>
          <a:p>
            <a:pPr lvl="1"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GB" sz="2400" dirty="0" smtClean="0"/>
              <a:t>Non-significant </a:t>
            </a:r>
            <a:r>
              <a:rPr lang="en-GB" sz="2400" dirty="0"/>
              <a:t>= </a:t>
            </a:r>
            <a:r>
              <a:rPr lang="en-GB" sz="2400" dirty="0" smtClean="0"/>
              <a:t>variances </a:t>
            </a:r>
            <a:r>
              <a:rPr lang="en-GB" sz="2400" dirty="0"/>
              <a:t>are equal</a:t>
            </a:r>
          </a:p>
          <a:p>
            <a:pPr>
              <a:lnSpc>
                <a:spcPct val="80000"/>
              </a:lnSpc>
            </a:pPr>
            <a:r>
              <a:rPr lang="en-GB" sz="2800" dirty="0"/>
              <a:t>Variance </a:t>
            </a:r>
            <a:r>
              <a:rPr lang="en-GB" sz="2800" dirty="0" smtClean="0"/>
              <a:t>ratio</a:t>
            </a:r>
            <a:endParaRPr lang="en-GB" sz="2800" dirty="0"/>
          </a:p>
          <a:p>
            <a:pPr lvl="1">
              <a:lnSpc>
                <a:spcPct val="80000"/>
              </a:lnSpc>
            </a:pPr>
            <a:r>
              <a:rPr lang="en-GB" sz="2400" dirty="0"/>
              <a:t>With 2 or more groups</a:t>
            </a:r>
          </a:p>
          <a:p>
            <a:pPr lvl="1">
              <a:lnSpc>
                <a:spcPct val="80000"/>
              </a:lnSpc>
            </a:pPr>
            <a:r>
              <a:rPr lang="en-GB" sz="2400" dirty="0"/>
              <a:t>VR = </a:t>
            </a:r>
            <a:r>
              <a:rPr lang="en-GB" sz="2400" dirty="0" smtClean="0"/>
              <a:t>largest variance/smallest variance</a:t>
            </a:r>
            <a:endParaRPr lang="en-GB" sz="2400" dirty="0"/>
          </a:p>
          <a:p>
            <a:pPr lvl="1">
              <a:lnSpc>
                <a:spcPct val="80000"/>
              </a:lnSpc>
            </a:pPr>
            <a:r>
              <a:rPr lang="en-GB" sz="2400" dirty="0"/>
              <a:t>If VR &lt; 2, homogeneity can be assumed.</a:t>
            </a:r>
          </a:p>
          <a:p>
            <a:pPr lvl="1">
              <a:lnSpc>
                <a:spcPct val="80000"/>
              </a:lnSpc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8F59415B-B857-4437-B202-6D729C45E1DE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8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08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8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08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08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8" grpId="0" autoUpdateAnimBg="0"/>
      <p:bldP spid="20889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84300" y="274638"/>
            <a:ext cx="7543800" cy="1452562"/>
          </a:xfrm>
        </p:spPr>
        <p:txBody>
          <a:bodyPr/>
          <a:lstStyle/>
          <a:p>
            <a:r>
              <a:rPr lang="en-GB"/>
              <a:t>Homogeneity of Variance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BF02D92B-F88E-4013-B566-EA82725031D3}" type="slidenum">
              <a:rPr lang="en-US"/>
              <a:pPr/>
              <a:t>18</a:t>
            </a:fld>
            <a:endParaRPr lang="en-US"/>
          </a:p>
        </p:txBody>
      </p:sp>
      <p:sp>
        <p:nvSpPr>
          <p:cNvPr id="206855" name="Rectangle 7"/>
          <p:cNvSpPr>
            <a:spLocks noChangeArrowheads="1"/>
          </p:cNvSpPr>
          <p:nvPr/>
        </p:nvSpPr>
        <p:spPr bwMode="auto">
          <a:xfrm>
            <a:off x="2460625" y="2381250"/>
            <a:ext cx="20129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06857" name="Rectangle 9"/>
          <p:cNvSpPr>
            <a:spLocks noChangeArrowheads="1"/>
          </p:cNvSpPr>
          <p:nvPr/>
        </p:nvSpPr>
        <p:spPr bwMode="auto">
          <a:xfrm>
            <a:off x="2460625" y="2381250"/>
            <a:ext cx="22098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000240"/>
            <a:ext cx="4143404" cy="3324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9838" y="2000240"/>
            <a:ext cx="4044162" cy="3237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428728" y="5214950"/>
            <a:ext cx="32633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Homogeneous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83343" y="5214950"/>
            <a:ext cx="406065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Heterogeneous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6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0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Assessing Homogeneity of Variance with R Commander</a:t>
            </a:r>
            <a:endParaRPr lang="en-GB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8887" y="1608454"/>
            <a:ext cx="5211465" cy="455684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Aims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763713" y="1600200"/>
            <a:ext cx="6923087" cy="42926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GB" sz="2400" dirty="0" smtClean="0"/>
              <a:t>Assumptions of parametric tests based on the normal distribution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Understand the assumption of normality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GB" sz="2000" dirty="0" smtClean="0"/>
              <a:t>Graphical displays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GB" sz="2000" dirty="0"/>
              <a:t>Skew</a:t>
            </a:r>
          </a:p>
          <a:p>
            <a:pPr lvl="1">
              <a:lnSpc>
                <a:spcPct val="90000"/>
              </a:lnSpc>
            </a:pPr>
            <a:r>
              <a:rPr lang="en-GB" sz="2000" dirty="0" smtClean="0"/>
              <a:t>Kurtosis</a:t>
            </a:r>
          </a:p>
          <a:p>
            <a:pPr lvl="1">
              <a:lnSpc>
                <a:spcPct val="90000"/>
              </a:lnSpc>
            </a:pPr>
            <a:r>
              <a:rPr lang="en-GB" sz="2000" dirty="0" smtClean="0"/>
              <a:t>Normality tests</a:t>
            </a:r>
            <a:endParaRPr lang="en-GB" sz="2000" dirty="0"/>
          </a:p>
          <a:p>
            <a:pPr>
              <a:lnSpc>
                <a:spcPct val="90000"/>
              </a:lnSpc>
            </a:pPr>
            <a:r>
              <a:rPr lang="en-GB" sz="2400" dirty="0"/>
              <a:t>Understand </a:t>
            </a:r>
            <a:r>
              <a:rPr lang="en-GB" sz="2400" dirty="0" smtClean="0"/>
              <a:t>homogeneity of variance</a:t>
            </a:r>
            <a:endParaRPr lang="en-GB" sz="2400" dirty="0"/>
          </a:p>
          <a:p>
            <a:pPr lvl="1">
              <a:lnSpc>
                <a:spcPct val="90000"/>
              </a:lnSpc>
            </a:pPr>
            <a:r>
              <a:rPr lang="en-GB" sz="2000" dirty="0" err="1"/>
              <a:t>Levene’s</a:t>
            </a:r>
            <a:r>
              <a:rPr lang="en-GB" sz="2000" dirty="0"/>
              <a:t> </a:t>
            </a:r>
            <a:r>
              <a:rPr lang="en-GB" sz="2000" dirty="0" smtClean="0"/>
              <a:t>test</a:t>
            </a:r>
            <a:endParaRPr lang="en-GB" sz="2000" dirty="0"/>
          </a:p>
          <a:p>
            <a:pPr>
              <a:lnSpc>
                <a:spcPct val="90000"/>
              </a:lnSpc>
            </a:pPr>
            <a:r>
              <a:rPr lang="en-GB" sz="2400" dirty="0"/>
              <a:t>Know how to correct problems in the data</a:t>
            </a:r>
          </a:p>
          <a:p>
            <a:pPr lvl="1">
              <a:lnSpc>
                <a:spcPct val="90000"/>
              </a:lnSpc>
            </a:pPr>
            <a:r>
              <a:rPr lang="en-GB" sz="2000" dirty="0" smtClean="0"/>
              <a:t>Log, square root and reciprocal transformations</a:t>
            </a:r>
            <a:endParaRPr lang="en-GB" sz="2000" dirty="0" smtClean="0"/>
          </a:p>
          <a:p>
            <a:pPr lvl="1">
              <a:lnSpc>
                <a:spcPct val="90000"/>
              </a:lnSpc>
            </a:pPr>
            <a:r>
              <a:rPr lang="en-GB" sz="2000" dirty="0" smtClean="0"/>
              <a:t>Pitfalls and alternatives</a:t>
            </a:r>
          </a:p>
          <a:p>
            <a:pPr lvl="1">
              <a:lnSpc>
                <a:spcPct val="90000"/>
              </a:lnSpc>
            </a:pPr>
            <a:r>
              <a:rPr lang="en-GB" sz="2000" dirty="0" smtClean="0"/>
              <a:t>Robust tests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824C9B46-B2C8-4D2B-AC27-FA24A3F51B59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Assessing Homogeneity of Variance with </a:t>
            </a:r>
            <a:r>
              <a:rPr lang="en-GB" b="1" dirty="0"/>
              <a:t>R</a:t>
            </a:r>
            <a:r>
              <a:rPr lang="en-GB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U</a:t>
            </a:r>
            <a:r>
              <a:rPr lang="en-GB" dirty="0" smtClean="0"/>
              <a:t>se </a:t>
            </a:r>
            <a:r>
              <a:rPr lang="en-GB" dirty="0"/>
              <a:t>the </a:t>
            </a:r>
            <a:r>
              <a:rPr lang="en-GB" i="1" dirty="0" err="1"/>
              <a:t>leveneTest</a:t>
            </a:r>
            <a:r>
              <a:rPr lang="en-GB" i="1" dirty="0"/>
              <a:t>()</a:t>
            </a:r>
            <a:r>
              <a:rPr lang="en-GB" dirty="0"/>
              <a:t> function from the </a:t>
            </a:r>
            <a:r>
              <a:rPr lang="en-GB" i="1" dirty="0"/>
              <a:t>car</a:t>
            </a:r>
            <a:r>
              <a:rPr lang="en-GB" dirty="0"/>
              <a:t> </a:t>
            </a:r>
            <a:r>
              <a:rPr lang="en-GB" dirty="0" smtClean="0"/>
              <a:t>package</a:t>
            </a:r>
            <a:r>
              <a:rPr lang="en-GB" dirty="0"/>
              <a:t>:</a:t>
            </a:r>
          </a:p>
          <a:p>
            <a:pPr marL="457200" lvl="1" indent="0">
              <a:buNone/>
            </a:pPr>
            <a:r>
              <a:rPr lang="en-GB" dirty="0" err="1"/>
              <a:t>leveneTest</a:t>
            </a:r>
            <a:r>
              <a:rPr lang="en-GB" dirty="0"/>
              <a:t>(outcome variable, group, </a:t>
            </a:r>
            <a:r>
              <a:rPr lang="en-GB" dirty="0" err="1"/>
              <a:t>center</a:t>
            </a:r>
            <a:r>
              <a:rPr lang="en-GB" dirty="0"/>
              <a:t> = median/mean)</a:t>
            </a:r>
          </a:p>
          <a:p>
            <a:r>
              <a:rPr lang="en-GB" dirty="0" err="1" smtClean="0"/>
              <a:t>Levene’s</a:t>
            </a:r>
            <a:r>
              <a:rPr lang="en-GB" dirty="0" smtClean="0"/>
              <a:t> test for </a:t>
            </a:r>
            <a:r>
              <a:rPr lang="en-GB" dirty="0" smtClean="0"/>
              <a:t>the exam and numeracy scores</a:t>
            </a:r>
            <a:r>
              <a:rPr lang="en-GB" dirty="0" smtClean="0"/>
              <a:t>:</a:t>
            </a:r>
            <a:endParaRPr lang="en-GB" dirty="0"/>
          </a:p>
          <a:p>
            <a:pPr marL="400050" lvl="1" indent="0">
              <a:buNone/>
            </a:pPr>
            <a:r>
              <a:rPr lang="en-GB" dirty="0" err="1" smtClean="0"/>
              <a:t>leveneTest</a:t>
            </a:r>
            <a:r>
              <a:rPr lang="en-GB" dirty="0"/>
              <a:t>(</a:t>
            </a:r>
            <a:r>
              <a:rPr lang="en-GB" dirty="0" err="1"/>
              <a:t>rexam$exam</a:t>
            </a:r>
            <a:r>
              <a:rPr lang="en-GB" dirty="0"/>
              <a:t>, </a:t>
            </a:r>
            <a:r>
              <a:rPr lang="en-GB" dirty="0" err="1"/>
              <a:t>rexam$uni</a:t>
            </a:r>
            <a:r>
              <a:rPr lang="en-GB" dirty="0"/>
              <a:t>)</a:t>
            </a:r>
          </a:p>
          <a:p>
            <a:pPr marL="400050" lvl="1" indent="0">
              <a:buNone/>
            </a:pPr>
            <a:r>
              <a:rPr lang="en-GB" dirty="0" err="1"/>
              <a:t>leveneTest</a:t>
            </a:r>
            <a:r>
              <a:rPr lang="en-GB" dirty="0"/>
              <a:t>(</a:t>
            </a:r>
            <a:r>
              <a:rPr lang="en-GB" dirty="0" err="1"/>
              <a:t>rexam$numeracy</a:t>
            </a:r>
            <a:r>
              <a:rPr lang="en-GB" dirty="0"/>
              <a:t>, </a:t>
            </a:r>
            <a:r>
              <a:rPr lang="en-GB" dirty="0" err="1"/>
              <a:t>rexam$uni</a:t>
            </a:r>
            <a:r>
              <a:rPr lang="en-GB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40682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Output </a:t>
            </a:r>
            <a:r>
              <a:rPr lang="en-GB" dirty="0"/>
              <a:t>for </a:t>
            </a:r>
            <a:r>
              <a:rPr lang="en-GB" dirty="0" err="1"/>
              <a:t>Levene’s</a:t>
            </a:r>
            <a:r>
              <a:rPr lang="en-GB" dirty="0"/>
              <a:t>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400050" lvl="1" indent="0">
              <a:buNone/>
            </a:pPr>
            <a:r>
              <a:rPr lang="en-GB" sz="3400" dirty="0"/>
              <a:t>&gt; </a:t>
            </a:r>
            <a:r>
              <a:rPr lang="en-GB" sz="3400" dirty="0" err="1"/>
              <a:t>leveneTest</a:t>
            </a:r>
            <a:r>
              <a:rPr lang="en-GB" sz="3400" dirty="0"/>
              <a:t>(</a:t>
            </a:r>
            <a:r>
              <a:rPr lang="en-GB" sz="3400" dirty="0" err="1"/>
              <a:t>rexam$exam</a:t>
            </a:r>
            <a:r>
              <a:rPr lang="en-GB" sz="3400" dirty="0"/>
              <a:t>, </a:t>
            </a:r>
            <a:r>
              <a:rPr lang="en-GB" sz="3400" dirty="0" err="1"/>
              <a:t>rexam$uni</a:t>
            </a:r>
            <a:r>
              <a:rPr lang="en-GB" sz="3400" dirty="0"/>
              <a:t>)</a:t>
            </a:r>
          </a:p>
          <a:p>
            <a:pPr marL="400050" lvl="1" indent="0">
              <a:buNone/>
            </a:pPr>
            <a:r>
              <a:rPr lang="en-GB" sz="3400" dirty="0"/>
              <a:t> </a:t>
            </a:r>
          </a:p>
          <a:p>
            <a:pPr marL="400050" lvl="1" indent="0">
              <a:buNone/>
            </a:pPr>
            <a:r>
              <a:rPr lang="en-GB" sz="3400" dirty="0" err="1"/>
              <a:t>Levene's</a:t>
            </a:r>
            <a:r>
              <a:rPr lang="en-GB" sz="3400" dirty="0"/>
              <a:t> Test for Homogeneity of Variance (</a:t>
            </a:r>
            <a:r>
              <a:rPr lang="en-GB" sz="3400" dirty="0" err="1"/>
              <a:t>center</a:t>
            </a:r>
            <a:r>
              <a:rPr lang="en-GB" sz="3400" dirty="0"/>
              <a:t> = median)</a:t>
            </a:r>
          </a:p>
          <a:p>
            <a:pPr marL="400050" lvl="1" indent="0">
              <a:buNone/>
            </a:pPr>
            <a:r>
              <a:rPr lang="en-GB" sz="3400" dirty="0"/>
              <a:t>      </a:t>
            </a:r>
            <a:r>
              <a:rPr lang="en-GB" sz="3400" dirty="0" err="1"/>
              <a:t>Df</a:t>
            </a:r>
            <a:r>
              <a:rPr lang="en-GB" sz="3400" dirty="0"/>
              <a:t> F value </a:t>
            </a:r>
            <a:r>
              <a:rPr lang="en-GB" sz="3400" dirty="0" err="1"/>
              <a:t>Pr</a:t>
            </a:r>
            <a:r>
              <a:rPr lang="en-GB" sz="3400" dirty="0"/>
              <a:t>(&gt;F)</a:t>
            </a:r>
          </a:p>
          <a:p>
            <a:pPr marL="400050" lvl="1" indent="0">
              <a:buNone/>
            </a:pPr>
            <a:r>
              <a:rPr lang="en-GB" sz="3400" dirty="0"/>
              <a:t>group  1  2.0886 0.1516</a:t>
            </a:r>
          </a:p>
          <a:p>
            <a:pPr marL="400050" lvl="1" indent="0">
              <a:buNone/>
            </a:pPr>
            <a:r>
              <a:rPr lang="en-GB" sz="3400" dirty="0"/>
              <a:t>      98               </a:t>
            </a:r>
          </a:p>
          <a:p>
            <a:pPr marL="400050" lvl="1" indent="0">
              <a:buNone/>
            </a:pPr>
            <a:r>
              <a:rPr lang="en-GB" sz="3400" dirty="0"/>
              <a:t> </a:t>
            </a:r>
          </a:p>
          <a:p>
            <a:pPr marL="400050" lvl="1" indent="0">
              <a:buNone/>
            </a:pPr>
            <a:r>
              <a:rPr lang="en-GB" sz="3400" dirty="0" smtClean="0"/>
              <a:t>&gt; </a:t>
            </a:r>
            <a:r>
              <a:rPr lang="en-GB" sz="3400" dirty="0" err="1"/>
              <a:t>leveneTest</a:t>
            </a:r>
            <a:r>
              <a:rPr lang="en-GB" sz="3400" dirty="0"/>
              <a:t>(</a:t>
            </a:r>
            <a:r>
              <a:rPr lang="en-GB" sz="3400" dirty="0" err="1"/>
              <a:t>rexam$numeracy</a:t>
            </a:r>
            <a:r>
              <a:rPr lang="en-GB" sz="3400" dirty="0"/>
              <a:t>, </a:t>
            </a:r>
            <a:r>
              <a:rPr lang="en-GB" sz="3400" dirty="0" err="1"/>
              <a:t>rexam$uni</a:t>
            </a:r>
            <a:r>
              <a:rPr lang="en-GB" sz="3400" dirty="0"/>
              <a:t>)</a:t>
            </a:r>
          </a:p>
          <a:p>
            <a:pPr marL="400050" lvl="1" indent="0">
              <a:buNone/>
            </a:pPr>
            <a:r>
              <a:rPr lang="en-GB" sz="3400" dirty="0"/>
              <a:t> </a:t>
            </a:r>
          </a:p>
          <a:p>
            <a:pPr marL="400050" lvl="1" indent="0">
              <a:buNone/>
            </a:pPr>
            <a:r>
              <a:rPr lang="en-GB" sz="3400" dirty="0" err="1"/>
              <a:t>Levene's</a:t>
            </a:r>
            <a:r>
              <a:rPr lang="en-GB" sz="3400" dirty="0"/>
              <a:t> Test for Homogeneity of Variance (</a:t>
            </a:r>
            <a:r>
              <a:rPr lang="en-GB" sz="3400" dirty="0" err="1"/>
              <a:t>center</a:t>
            </a:r>
            <a:r>
              <a:rPr lang="en-GB" sz="3400" dirty="0"/>
              <a:t> = median)</a:t>
            </a:r>
          </a:p>
          <a:p>
            <a:pPr marL="400050" lvl="1" indent="0">
              <a:buNone/>
            </a:pPr>
            <a:r>
              <a:rPr lang="en-GB" sz="3400" dirty="0"/>
              <a:t>      </a:t>
            </a:r>
            <a:r>
              <a:rPr lang="en-GB" sz="3400" dirty="0" err="1"/>
              <a:t>Df</a:t>
            </a:r>
            <a:r>
              <a:rPr lang="en-GB" sz="3400" dirty="0"/>
              <a:t> F value  </a:t>
            </a:r>
            <a:r>
              <a:rPr lang="en-GB" sz="3400" dirty="0" err="1"/>
              <a:t>Pr</a:t>
            </a:r>
            <a:r>
              <a:rPr lang="en-GB" sz="3400" dirty="0"/>
              <a:t>(&gt;F)  </a:t>
            </a:r>
          </a:p>
          <a:p>
            <a:pPr marL="400050" lvl="1" indent="0">
              <a:buNone/>
            </a:pPr>
            <a:r>
              <a:rPr lang="en-GB" sz="3400" dirty="0"/>
              <a:t>group  1   5.366 0.02262 *</a:t>
            </a:r>
          </a:p>
          <a:p>
            <a:pPr marL="400050" lvl="1" indent="0">
              <a:buNone/>
            </a:pPr>
            <a:r>
              <a:rPr lang="en-GB" sz="3400" dirty="0"/>
              <a:t>      98         </a:t>
            </a:r>
          </a:p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8D4FBF4A-5598-4902-89A4-6B99F8FB5868}" type="slidenum">
              <a:rPr lang="en-US"/>
              <a:pPr/>
              <a:t>21</a:t>
            </a:fld>
            <a:endParaRPr lang="en-US"/>
          </a:p>
        </p:txBody>
      </p:sp>
      <p:sp>
        <p:nvSpPr>
          <p:cNvPr id="203782" name="Rectangle 6"/>
          <p:cNvSpPr>
            <a:spLocks noChangeArrowheads="1"/>
          </p:cNvSpPr>
          <p:nvPr/>
        </p:nvSpPr>
        <p:spPr bwMode="auto">
          <a:xfrm>
            <a:off x="796925" y="2335213"/>
            <a:ext cx="59563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/>
          </a:p>
        </p:txBody>
      </p:sp>
      <p:sp>
        <p:nvSpPr>
          <p:cNvPr id="203783" name="Rectangle 7"/>
          <p:cNvSpPr>
            <a:spLocks noChangeArrowheads="1"/>
          </p:cNvSpPr>
          <p:nvPr/>
        </p:nvSpPr>
        <p:spPr bwMode="auto">
          <a:xfrm>
            <a:off x="796925" y="2335213"/>
            <a:ext cx="59563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000" i="1">
                <a:latin typeface="Verdana" pitchFamily="34" charset="0"/>
                <a:cs typeface="Times New Roman" pitchFamily="18" charset="0"/>
              </a:rPr>
              <a:t> </a:t>
            </a:r>
            <a:endParaRPr lang="en-GB"/>
          </a:p>
        </p:txBody>
      </p:sp>
      <p:sp>
        <p:nvSpPr>
          <p:cNvPr id="203784" name="Rectangle 8"/>
          <p:cNvSpPr>
            <a:spLocks noChangeArrowheads="1"/>
          </p:cNvSpPr>
          <p:nvPr/>
        </p:nvSpPr>
        <p:spPr bwMode="auto">
          <a:xfrm>
            <a:off x="796925" y="2335213"/>
            <a:ext cx="17367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03785" name="Rectangle 9"/>
          <p:cNvSpPr>
            <a:spLocks noChangeArrowheads="1"/>
          </p:cNvSpPr>
          <p:nvPr/>
        </p:nvSpPr>
        <p:spPr bwMode="auto">
          <a:xfrm>
            <a:off x="796925" y="2335213"/>
            <a:ext cx="24018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/>
          </a:p>
        </p:txBody>
      </p:sp>
      <p:sp>
        <p:nvSpPr>
          <p:cNvPr id="203786" name="Rectangle 10"/>
          <p:cNvSpPr>
            <a:spLocks noChangeArrowheads="1"/>
          </p:cNvSpPr>
          <p:nvPr/>
        </p:nvSpPr>
        <p:spPr bwMode="auto">
          <a:xfrm>
            <a:off x="796925" y="2335213"/>
            <a:ext cx="18176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3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9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274638"/>
            <a:ext cx="6923087" cy="1452562"/>
          </a:xfrm>
        </p:spPr>
        <p:txBody>
          <a:bodyPr/>
          <a:lstStyle/>
          <a:p>
            <a:r>
              <a:rPr lang="en-GB" dirty="0"/>
              <a:t>Correcting Data Problems</a:t>
            </a:r>
          </a:p>
        </p:txBody>
      </p:sp>
      <p:sp>
        <p:nvSpPr>
          <p:cNvPr id="123908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800" dirty="0"/>
              <a:t>Log </a:t>
            </a:r>
            <a:r>
              <a:rPr lang="en-GB" sz="2800" dirty="0" smtClean="0"/>
              <a:t>transformation (</a:t>
            </a:r>
            <a:r>
              <a:rPr lang="en-GB" sz="2800" dirty="0"/>
              <a:t>log(</a:t>
            </a:r>
            <a:r>
              <a:rPr lang="en-GB" sz="2800" i="1" dirty="0"/>
              <a:t>X</a:t>
            </a:r>
            <a:r>
              <a:rPr lang="en-GB" sz="2800" i="1" baseline="-25000" dirty="0"/>
              <a:t>i</a:t>
            </a:r>
            <a:r>
              <a:rPr lang="en-GB" sz="2800" dirty="0"/>
              <a:t>))</a:t>
            </a:r>
          </a:p>
          <a:p>
            <a:pPr lvl="1">
              <a:lnSpc>
                <a:spcPct val="90000"/>
              </a:lnSpc>
            </a:pPr>
            <a:r>
              <a:rPr lang="en-GB" sz="2400" dirty="0"/>
              <a:t>Reduce positive skew.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Square </a:t>
            </a:r>
            <a:r>
              <a:rPr lang="en-GB" sz="2800" dirty="0" smtClean="0"/>
              <a:t>root transformation (</a:t>
            </a:r>
            <a:r>
              <a:rPr lang="en-GB" sz="2800" dirty="0">
                <a:cs typeface="Arial" charset="0"/>
              </a:rPr>
              <a:t>√</a:t>
            </a:r>
            <a:r>
              <a:rPr lang="en-GB" sz="2800" i="1" dirty="0"/>
              <a:t>X</a:t>
            </a:r>
            <a:r>
              <a:rPr lang="en-GB" sz="2800" i="1" baseline="-25000" dirty="0"/>
              <a:t>i</a:t>
            </a:r>
            <a:r>
              <a:rPr lang="en-GB" sz="2800" dirty="0"/>
              <a:t>):</a:t>
            </a:r>
          </a:p>
          <a:p>
            <a:pPr lvl="1">
              <a:lnSpc>
                <a:spcPct val="90000"/>
              </a:lnSpc>
            </a:pPr>
            <a:r>
              <a:rPr lang="en-GB" sz="2400" dirty="0"/>
              <a:t>Also reduces positive skew. Can also be useful for stabilizing variance.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Reciprocal </a:t>
            </a:r>
            <a:r>
              <a:rPr lang="en-GB" sz="2800" dirty="0" smtClean="0"/>
              <a:t>transformation (</a:t>
            </a:r>
            <a:r>
              <a:rPr lang="en-GB" sz="2800" dirty="0"/>
              <a:t>1/ </a:t>
            </a:r>
            <a:r>
              <a:rPr lang="en-GB" sz="2800" i="1" dirty="0"/>
              <a:t>X</a:t>
            </a:r>
            <a:r>
              <a:rPr lang="en-GB" sz="2800" i="1" baseline="-25000" dirty="0"/>
              <a:t>i</a:t>
            </a:r>
            <a:r>
              <a:rPr lang="en-GB" sz="2800" dirty="0"/>
              <a:t>):</a:t>
            </a:r>
          </a:p>
          <a:p>
            <a:pPr lvl="1">
              <a:lnSpc>
                <a:spcPct val="90000"/>
              </a:lnSpc>
            </a:pPr>
            <a:r>
              <a:rPr lang="en-GB" sz="2400" dirty="0"/>
              <a:t>Dividing 1 by each score also reduces the impact of large scores. This transformation reverses the </a:t>
            </a:r>
            <a:r>
              <a:rPr lang="en-GB" sz="2400" dirty="0" smtClean="0"/>
              <a:t>scores; </a:t>
            </a:r>
            <a:r>
              <a:rPr lang="en-GB" sz="2400" dirty="0"/>
              <a:t>you can avoid this by reversing the scores before the transformation, 1/(</a:t>
            </a:r>
            <a:r>
              <a:rPr lang="en-GB" sz="2400" i="1" dirty="0" err="1"/>
              <a:t>X</a:t>
            </a:r>
            <a:r>
              <a:rPr lang="en-GB" sz="2400" baseline="-25000" dirty="0" err="1"/>
              <a:t>Highest</a:t>
            </a:r>
            <a:r>
              <a:rPr lang="en-GB" sz="2400" dirty="0"/>
              <a:t> – </a:t>
            </a:r>
            <a:r>
              <a:rPr lang="en-GB" sz="2400" i="1" dirty="0"/>
              <a:t>X</a:t>
            </a:r>
            <a:r>
              <a:rPr lang="en-GB" sz="2400" i="1" baseline="-25000" dirty="0"/>
              <a:t>i</a:t>
            </a:r>
            <a:r>
              <a:rPr lang="en-GB" sz="2400" dirty="0"/>
              <a:t>).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C74BE45D-779C-4C87-8B7A-0CE79983D47F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3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39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39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39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39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39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 autoUpdateAnimBg="0"/>
      <p:bldP spid="12390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Correcting Data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 </a:t>
            </a:r>
            <a:r>
              <a:rPr lang="en-US" dirty="0" smtClean="0"/>
              <a:t>transformation:</a:t>
            </a:r>
            <a:endParaRPr lang="en-US" dirty="0" smtClean="0"/>
          </a:p>
          <a:p>
            <a:pPr marL="400050" lvl="1" indent="0">
              <a:buNone/>
            </a:pPr>
            <a:r>
              <a:rPr lang="en-GB" dirty="0"/>
              <a:t>dlf$logday1 &lt;- log(dlf$day1</a:t>
            </a:r>
            <a:r>
              <a:rPr lang="en-GB" dirty="0" smtClean="0"/>
              <a:t>)</a:t>
            </a:r>
          </a:p>
          <a:p>
            <a:pPr marL="400050" lvl="1" indent="0">
              <a:buNone/>
            </a:pPr>
            <a:r>
              <a:rPr lang="en-GB" dirty="0"/>
              <a:t>dlf$logday1 &lt;- log(dlf$day1 + 1</a:t>
            </a:r>
            <a:r>
              <a:rPr lang="en-GB" dirty="0" smtClean="0"/>
              <a:t>)</a:t>
            </a:r>
          </a:p>
          <a:p>
            <a:pPr marL="457200" indent="-457200"/>
            <a:r>
              <a:rPr lang="en-GB" dirty="0" smtClean="0"/>
              <a:t>Square </a:t>
            </a:r>
            <a:r>
              <a:rPr lang="en-GB" dirty="0" smtClean="0"/>
              <a:t>root transformation:</a:t>
            </a:r>
            <a:endParaRPr lang="en-GB" dirty="0" smtClean="0"/>
          </a:p>
          <a:p>
            <a:pPr marL="857250" lvl="1" indent="-457200"/>
            <a:r>
              <a:rPr lang="en-GB" dirty="0"/>
              <a:t>dlf$sqrtday1 &lt;- </a:t>
            </a:r>
            <a:r>
              <a:rPr lang="en-GB" dirty="0" err="1"/>
              <a:t>sqrt</a:t>
            </a:r>
            <a:r>
              <a:rPr lang="en-GB" dirty="0"/>
              <a:t>(day1)</a:t>
            </a:r>
          </a:p>
          <a:p>
            <a:pPr marL="457200" indent="-457200"/>
            <a:r>
              <a:rPr lang="en-GB" dirty="0"/>
              <a:t>R</a:t>
            </a:r>
            <a:r>
              <a:rPr lang="en-GB" dirty="0" smtClean="0"/>
              <a:t>eciprocal  </a:t>
            </a:r>
            <a:r>
              <a:rPr lang="en-GB" dirty="0" smtClean="0"/>
              <a:t>transformation:</a:t>
            </a:r>
            <a:endParaRPr lang="en-GB" dirty="0" smtClean="0"/>
          </a:p>
          <a:p>
            <a:pPr marL="400050" lvl="1" indent="0">
              <a:buNone/>
            </a:pPr>
            <a:r>
              <a:rPr lang="en-GB" dirty="0"/>
              <a:t>dlf$recday1 &lt;- 1/(dlf$day1 + 1)</a:t>
            </a:r>
          </a:p>
          <a:p>
            <a:pPr marL="457200" indent="-457200"/>
            <a:endParaRPr lang="en-GB" dirty="0"/>
          </a:p>
          <a:p>
            <a:pPr marL="400050" lvl="1" indent="0">
              <a:buNone/>
            </a:pP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821703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8887" y="1412777"/>
            <a:ext cx="5211465" cy="495563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dirty="0" smtClean="0"/>
              <a:t>Effect </a:t>
            </a:r>
            <a:r>
              <a:rPr lang="en-GB" dirty="0"/>
              <a:t>of </a:t>
            </a:r>
            <a:r>
              <a:rPr lang="en-GB" dirty="0" smtClean="0"/>
              <a:t>Transformations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87624" y="624570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/>
              <a:t>Distributions of the hygiene data on day 1 and day 2 after various transformations</a:t>
            </a:r>
            <a:r>
              <a:rPr lang="en-GB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4859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 Transform … Or Not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81000" indent="-381000">
              <a:lnSpc>
                <a:spcPct val="90000"/>
              </a:lnSpc>
            </a:pPr>
            <a:r>
              <a:rPr lang="en-GB" sz="2000" dirty="0" smtClean="0"/>
              <a:t>Transforming the data helps as often as it hinders the accuracy of </a:t>
            </a:r>
            <a:r>
              <a:rPr lang="en-GB" sz="2000" i="1" dirty="0" smtClean="0"/>
              <a:t>F</a:t>
            </a:r>
            <a:r>
              <a:rPr lang="en-GB" sz="2000" dirty="0" smtClean="0"/>
              <a:t> (Games &amp; Lucas, 1966).</a:t>
            </a:r>
          </a:p>
          <a:p>
            <a:pPr marL="381000" indent="-381000">
              <a:lnSpc>
                <a:spcPct val="90000"/>
              </a:lnSpc>
            </a:pPr>
            <a:r>
              <a:rPr lang="en-GB" sz="2000" dirty="0" smtClean="0"/>
              <a:t>Games (1984):</a:t>
            </a:r>
          </a:p>
          <a:p>
            <a:pPr marL="750888" lvl="1" indent="-381000">
              <a:lnSpc>
                <a:spcPct val="90000"/>
              </a:lnSpc>
            </a:pPr>
            <a:r>
              <a:rPr lang="en-GB" sz="2000" dirty="0" smtClean="0"/>
              <a:t>The central limit theorem: sampling distribution will be normal in samples &gt; 40 anyway.</a:t>
            </a:r>
          </a:p>
          <a:p>
            <a:pPr marL="750888" lvl="1" indent="-381000">
              <a:lnSpc>
                <a:spcPct val="90000"/>
              </a:lnSpc>
            </a:pPr>
            <a:r>
              <a:rPr lang="en-GB" sz="2000" dirty="0" smtClean="0"/>
              <a:t>Transforming the data changes the hypothesis being tested</a:t>
            </a:r>
          </a:p>
          <a:p>
            <a:pPr marL="1104900" lvl="2" indent="-381000">
              <a:lnSpc>
                <a:spcPct val="90000"/>
              </a:lnSpc>
            </a:pPr>
            <a:r>
              <a:rPr lang="en-GB" sz="2000" dirty="0" smtClean="0"/>
              <a:t>E.g. when using a log transformation and comparing </a:t>
            </a:r>
            <a:r>
              <a:rPr lang="en-GB" sz="2000" dirty="0" smtClean="0"/>
              <a:t>means, </a:t>
            </a:r>
            <a:r>
              <a:rPr lang="en-GB" sz="2000" dirty="0" smtClean="0"/>
              <a:t>you change from comparing arithmetic means to comparing geometric means</a:t>
            </a:r>
          </a:p>
          <a:p>
            <a:pPr marL="750888" lvl="1" indent="-381000">
              <a:lnSpc>
                <a:spcPct val="90000"/>
              </a:lnSpc>
            </a:pPr>
            <a:r>
              <a:rPr lang="en-GB" sz="2000" dirty="0" smtClean="0"/>
              <a:t>In small samples it is tricky to determine normality one way or another.</a:t>
            </a:r>
          </a:p>
          <a:p>
            <a:pPr marL="750888" lvl="1" indent="-381000">
              <a:lnSpc>
                <a:spcPct val="90000"/>
              </a:lnSpc>
            </a:pPr>
            <a:r>
              <a:rPr lang="en-GB" sz="2000" dirty="0" smtClean="0"/>
              <a:t>The consequences for the statistical model of applying the ‘wrong’ transformation could be worse than the consequences of analysing the untransformed scores.</a:t>
            </a:r>
          </a:p>
          <a:p>
            <a:pPr lvl="1"/>
            <a:endParaRPr lang="en-GB" dirty="0" smtClean="0"/>
          </a:p>
        </p:txBody>
      </p:sp>
      <p:pic>
        <p:nvPicPr>
          <p:cNvPr id="5" name="Picture 4" descr="cramming_sam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32614" y="0"/>
            <a:ext cx="1411386" cy="178592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56" y="214290"/>
            <a:ext cx="6842144" cy="990600"/>
          </a:xfrm>
        </p:spPr>
        <p:txBody>
          <a:bodyPr>
            <a:normAutofit/>
          </a:bodyPr>
          <a:lstStyle/>
          <a:p>
            <a:r>
              <a:rPr lang="en-GB" dirty="0" smtClean="0"/>
              <a:t>Robust Methods: Examples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214414" y="1928802"/>
          <a:ext cx="7427907" cy="3657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96558"/>
                <a:gridCol w="3074227"/>
                <a:gridCol w="3057122"/>
              </a:tblGrid>
              <a:tr h="342265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FFFF"/>
                          </a:solidFill>
                        </a:rPr>
                        <a:t>Comparing Treatments</a:t>
                      </a:r>
                      <a:endParaRPr lang="en-GB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FFFF"/>
                          </a:solidFill>
                        </a:rPr>
                        <a:t>Relationships</a:t>
                      </a:r>
                      <a:endParaRPr lang="en-GB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</a:tr>
              <a:tr h="342265">
                <a:tc rowSpan="4"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Principle</a:t>
                      </a:r>
                      <a:endParaRPr lang="en-GB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Bootstrap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Bootstrap</a:t>
                      </a:r>
                    </a:p>
                  </a:txBody>
                  <a:tcPr/>
                </a:tc>
              </a:tr>
              <a:tr h="342265">
                <a:tc vMerge="1"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Trimmed </a:t>
                      </a:r>
                      <a:r>
                        <a:rPr lang="en-GB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means</a:t>
                      </a:r>
                      <a:endParaRPr lang="en-GB" sz="180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Least </a:t>
                      </a:r>
                      <a:r>
                        <a:rPr lang="en-GB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trimmed squares</a:t>
                      </a:r>
                      <a:endParaRPr lang="en-GB" sz="180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42265">
                <a:tc vMerge="1"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M-estimators</a:t>
                      </a:r>
                      <a:endParaRPr lang="en-GB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M-estimators</a:t>
                      </a:r>
                    </a:p>
                  </a:txBody>
                  <a:tcPr/>
                </a:tc>
              </a:tr>
              <a:tr h="342265">
                <a:tc vMerge="1"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Median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Least </a:t>
                      </a:r>
                      <a:r>
                        <a:rPr lang="en-GB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median of squares</a:t>
                      </a:r>
                      <a:endParaRPr lang="en-GB" sz="180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42265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42265">
                <a:tc rowSpan="4"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Equivalent Tests</a:t>
                      </a:r>
                      <a:endParaRPr lang="en-GB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i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en-GB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-test</a:t>
                      </a:r>
                      <a:endParaRPr lang="en-GB" sz="180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Correlation</a:t>
                      </a:r>
                    </a:p>
                  </a:txBody>
                  <a:tcPr/>
                </a:tc>
              </a:tr>
              <a:tr h="342265">
                <a:tc vMerge="1"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ANOVA </a:t>
                      </a:r>
                      <a:r>
                        <a:rPr lang="en-GB" sz="180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(including factorial</a:t>
                      </a:r>
                      <a:r>
                        <a:rPr lang="en-GB" sz="180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180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Regression</a:t>
                      </a:r>
                      <a:endParaRPr lang="en-GB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42265">
                <a:tc vMerge="1"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ANCOVA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ANCOVA</a:t>
                      </a:r>
                      <a:endParaRPr lang="en-GB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42265">
                <a:tc vMerge="1"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MANOVA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EA40-05AD-4D8C-8E21-10AFF90ACD24}" type="slidenum">
              <a:rPr lang="en-GB" smtClean="0"/>
              <a:pPr/>
              <a:t>26</a:t>
            </a:fld>
            <a:endParaRPr lang="en-GB"/>
          </a:p>
        </p:txBody>
      </p:sp>
      <p:pic>
        <p:nvPicPr>
          <p:cNvPr id="7" name="Picture 6" descr="jane_superbrain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0"/>
            <a:ext cx="1214414" cy="19534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Assumptions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Parametric tests based on the normal distribution assume:</a:t>
            </a:r>
          </a:p>
          <a:p>
            <a:pPr lvl="1"/>
            <a:r>
              <a:rPr lang="en-GB" dirty="0" smtClean="0"/>
              <a:t>Normally </a:t>
            </a:r>
            <a:r>
              <a:rPr lang="en-GB" dirty="0" smtClean="0"/>
              <a:t>distributed</a:t>
            </a:r>
            <a:endParaRPr lang="en-GB" dirty="0" smtClean="0"/>
          </a:p>
          <a:p>
            <a:pPr lvl="2"/>
            <a:r>
              <a:rPr lang="en-GB" dirty="0" smtClean="0"/>
              <a:t>Sampling </a:t>
            </a:r>
            <a:r>
              <a:rPr lang="en-GB" dirty="0" smtClean="0"/>
              <a:t>distribution</a:t>
            </a:r>
            <a:endParaRPr lang="en-GB" dirty="0" smtClean="0"/>
          </a:p>
          <a:p>
            <a:pPr lvl="2"/>
            <a:r>
              <a:rPr lang="en-GB" dirty="0" smtClean="0"/>
              <a:t>Residuals</a:t>
            </a:r>
          </a:p>
          <a:p>
            <a:pPr lvl="1"/>
            <a:r>
              <a:rPr lang="en-GB" dirty="0" smtClean="0"/>
              <a:t>Homogeneity of </a:t>
            </a:r>
            <a:r>
              <a:rPr lang="en-GB" dirty="0" smtClean="0"/>
              <a:t>variance</a:t>
            </a:r>
            <a:endParaRPr lang="en-GB" dirty="0" smtClean="0"/>
          </a:p>
          <a:p>
            <a:pPr lvl="1"/>
            <a:r>
              <a:rPr lang="en-GB" dirty="0" smtClean="0"/>
              <a:t>Interval or </a:t>
            </a:r>
            <a:r>
              <a:rPr lang="en-GB" dirty="0" smtClean="0"/>
              <a:t>ratio level data</a:t>
            </a:r>
            <a:endParaRPr lang="en-GB" dirty="0" smtClean="0"/>
          </a:p>
          <a:p>
            <a:pPr lvl="1"/>
            <a:r>
              <a:rPr lang="en-GB" dirty="0" smtClean="0"/>
              <a:t>Independent </a:t>
            </a:r>
            <a:r>
              <a:rPr lang="en-GB" dirty="0" smtClean="0"/>
              <a:t>scores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0300" y="3643314"/>
            <a:ext cx="29337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3"/>
          <p:cNvSpPr>
            <a:spLocks noGrp="1" noChangeArrowheads="1"/>
          </p:cNvSpPr>
          <p:nvPr>
            <p:ph type="title"/>
          </p:nvPr>
        </p:nvSpPr>
        <p:spPr>
          <a:xfrm>
            <a:off x="1714500" y="228600"/>
            <a:ext cx="6667500" cy="762000"/>
          </a:xfrm>
        </p:spPr>
        <p:txBody>
          <a:bodyPr/>
          <a:lstStyle/>
          <a:p>
            <a:r>
              <a:rPr lang="en-GB"/>
              <a:t>Assessing Normality</a:t>
            </a:r>
          </a:p>
        </p:txBody>
      </p:sp>
      <p:sp>
        <p:nvSpPr>
          <p:cNvPr id="115714" name="Rectangle 2"/>
          <p:cNvSpPr>
            <a:spLocks noGrp="1" noChangeArrowheads="1"/>
          </p:cNvSpPr>
          <p:nvPr>
            <p:ph idx="1"/>
          </p:nvPr>
        </p:nvSpPr>
        <p:spPr>
          <a:xfrm>
            <a:off x="1498600" y="1200150"/>
            <a:ext cx="7035800" cy="4768850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ct val="30000"/>
              </a:spcBef>
              <a:spcAft>
                <a:spcPct val="30000"/>
              </a:spcAft>
            </a:pPr>
            <a:r>
              <a:rPr lang="en-GB" sz="2800" dirty="0" smtClean="0"/>
              <a:t>We don’t have access to the sampling distribution so we usually test the observed data</a:t>
            </a:r>
          </a:p>
          <a:p>
            <a:pPr>
              <a:spcBef>
                <a:spcPct val="30000"/>
              </a:spcBef>
              <a:spcAft>
                <a:spcPct val="30000"/>
              </a:spcAft>
            </a:pPr>
            <a:r>
              <a:rPr lang="en-GB" sz="2800" dirty="0" smtClean="0"/>
              <a:t>Central </a:t>
            </a:r>
            <a:r>
              <a:rPr lang="en-GB" sz="2800" dirty="0" smtClean="0"/>
              <a:t>limit theorem</a:t>
            </a:r>
            <a:endParaRPr lang="en-GB" sz="2800" dirty="0" smtClean="0"/>
          </a:p>
          <a:p>
            <a:pPr lvl="1">
              <a:spcBef>
                <a:spcPct val="30000"/>
              </a:spcBef>
              <a:spcAft>
                <a:spcPct val="30000"/>
              </a:spcAft>
            </a:pPr>
            <a:r>
              <a:rPr lang="en-GB" sz="2400" dirty="0" smtClean="0"/>
              <a:t>If </a:t>
            </a:r>
            <a:r>
              <a:rPr lang="en-GB" sz="2400" i="1" dirty="0" smtClean="0"/>
              <a:t>N </a:t>
            </a:r>
            <a:r>
              <a:rPr lang="en-GB" sz="2400" dirty="0" smtClean="0"/>
              <a:t>&gt; 30, the sampling distribution is normal anyway</a:t>
            </a:r>
          </a:p>
          <a:p>
            <a:pPr>
              <a:spcBef>
                <a:spcPct val="30000"/>
              </a:spcBef>
              <a:spcAft>
                <a:spcPct val="30000"/>
              </a:spcAft>
            </a:pPr>
            <a:r>
              <a:rPr lang="en-GB" sz="2800" dirty="0" smtClean="0"/>
              <a:t>Graphical displays</a:t>
            </a:r>
          </a:p>
          <a:p>
            <a:pPr lvl="1">
              <a:spcBef>
                <a:spcPct val="30000"/>
              </a:spcBef>
              <a:spcAft>
                <a:spcPct val="30000"/>
              </a:spcAft>
            </a:pPr>
            <a:r>
              <a:rPr lang="en-GB" sz="2400" dirty="0"/>
              <a:t>Q</a:t>
            </a:r>
            <a:r>
              <a:rPr lang="en-GB" sz="2400" dirty="0" smtClean="0"/>
              <a:t>-Q </a:t>
            </a:r>
            <a:r>
              <a:rPr lang="en-GB" sz="2400" dirty="0" smtClean="0"/>
              <a:t>plot (</a:t>
            </a:r>
            <a:r>
              <a:rPr lang="en-GB" sz="2400" dirty="0" smtClean="0"/>
              <a:t>or P-</a:t>
            </a:r>
            <a:r>
              <a:rPr lang="en-GB" sz="2400" dirty="0"/>
              <a:t>P</a:t>
            </a:r>
            <a:r>
              <a:rPr lang="en-GB" sz="2400" dirty="0" smtClean="0"/>
              <a:t> </a:t>
            </a:r>
            <a:r>
              <a:rPr lang="en-GB" sz="2400" dirty="0" smtClean="0"/>
              <a:t>plot)</a:t>
            </a:r>
            <a:endParaRPr lang="en-GB" sz="2400" dirty="0" smtClean="0"/>
          </a:p>
          <a:p>
            <a:pPr lvl="1">
              <a:spcBef>
                <a:spcPct val="30000"/>
              </a:spcBef>
              <a:spcAft>
                <a:spcPct val="30000"/>
              </a:spcAft>
            </a:pPr>
            <a:r>
              <a:rPr lang="en-GB" sz="2400" dirty="0" smtClean="0"/>
              <a:t>Histogram</a:t>
            </a:r>
          </a:p>
          <a:p>
            <a:pPr>
              <a:spcBef>
                <a:spcPct val="30000"/>
              </a:spcBef>
              <a:spcAft>
                <a:spcPct val="30000"/>
              </a:spcAft>
            </a:pPr>
            <a:r>
              <a:rPr lang="en-GB" sz="2800" dirty="0" smtClean="0"/>
              <a:t>Values </a:t>
            </a:r>
            <a:r>
              <a:rPr lang="en-GB" sz="2800" dirty="0"/>
              <a:t>of </a:t>
            </a:r>
            <a:r>
              <a:rPr lang="en-GB" sz="2800" dirty="0" smtClean="0"/>
              <a:t>skew/kurtosis</a:t>
            </a:r>
            <a:endParaRPr lang="en-GB" sz="2800" dirty="0"/>
          </a:p>
          <a:p>
            <a:pPr lvl="1">
              <a:spcBef>
                <a:spcPct val="30000"/>
              </a:spcBef>
              <a:spcAft>
                <a:spcPct val="30000"/>
              </a:spcAft>
            </a:pPr>
            <a:r>
              <a:rPr lang="en-GB" sz="2400" dirty="0"/>
              <a:t>0 in a normal distribution</a:t>
            </a:r>
          </a:p>
          <a:p>
            <a:pPr lvl="1">
              <a:spcBef>
                <a:spcPct val="30000"/>
              </a:spcBef>
              <a:spcAft>
                <a:spcPct val="30000"/>
              </a:spcAft>
            </a:pPr>
            <a:r>
              <a:rPr lang="en-GB" sz="2400" dirty="0"/>
              <a:t>Convert to </a:t>
            </a:r>
            <a:r>
              <a:rPr lang="en-GB" sz="2400" i="1" dirty="0"/>
              <a:t>z</a:t>
            </a:r>
            <a:r>
              <a:rPr lang="en-GB" sz="2400" dirty="0"/>
              <a:t> (by dividing value by </a:t>
            </a:r>
            <a:r>
              <a:rPr lang="en-GB" sz="2400" i="1" dirty="0"/>
              <a:t>SE</a:t>
            </a:r>
            <a:r>
              <a:rPr lang="en-GB" sz="2400" dirty="0"/>
              <a:t>)</a:t>
            </a:r>
          </a:p>
          <a:p>
            <a:pPr>
              <a:spcBef>
                <a:spcPct val="30000"/>
              </a:spcBef>
              <a:spcAft>
                <a:spcPct val="30000"/>
              </a:spcAft>
            </a:pPr>
            <a:r>
              <a:rPr lang="en-GB" sz="2800" dirty="0" err="1"/>
              <a:t>Kolmogorov</a:t>
            </a:r>
            <a:r>
              <a:rPr lang="en-GB" sz="2800" dirty="0"/>
              <a:t>-Smirnov </a:t>
            </a:r>
            <a:r>
              <a:rPr lang="en-GB" sz="2800" dirty="0" smtClean="0"/>
              <a:t>test</a:t>
            </a:r>
            <a:endParaRPr lang="en-GB" sz="2800" dirty="0"/>
          </a:p>
          <a:p>
            <a:pPr lvl="1">
              <a:spcBef>
                <a:spcPct val="30000"/>
              </a:spcBef>
              <a:spcAft>
                <a:spcPct val="30000"/>
              </a:spcAft>
            </a:pPr>
            <a:r>
              <a:rPr lang="en-GB" sz="2400" dirty="0"/>
              <a:t>Tests if data differ from a normal distribution</a:t>
            </a:r>
          </a:p>
          <a:p>
            <a:pPr lvl="1">
              <a:spcBef>
                <a:spcPct val="30000"/>
              </a:spcBef>
              <a:spcAft>
                <a:spcPct val="30000"/>
              </a:spcAft>
            </a:pPr>
            <a:r>
              <a:rPr lang="en-GB" sz="2400" dirty="0"/>
              <a:t>Significant = </a:t>
            </a:r>
            <a:r>
              <a:rPr lang="en-GB" sz="2400" dirty="0" smtClean="0"/>
              <a:t>non-normal </a:t>
            </a:r>
            <a:r>
              <a:rPr lang="en-GB" sz="2400" dirty="0"/>
              <a:t>data</a:t>
            </a:r>
          </a:p>
          <a:p>
            <a:pPr lvl="1">
              <a:spcBef>
                <a:spcPct val="30000"/>
              </a:spcBef>
              <a:spcAft>
                <a:spcPct val="30000"/>
              </a:spcAft>
            </a:pPr>
            <a:r>
              <a:rPr lang="en-GB" sz="2400" dirty="0" smtClean="0"/>
              <a:t>Non-significant </a:t>
            </a:r>
            <a:r>
              <a:rPr lang="en-GB" sz="2400" dirty="0"/>
              <a:t>= </a:t>
            </a:r>
            <a:r>
              <a:rPr lang="en-GB" sz="2400" dirty="0" smtClean="0"/>
              <a:t>normal </a:t>
            </a:r>
            <a:r>
              <a:rPr lang="en-GB" sz="2400" dirty="0"/>
              <a:t>data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B71BA18B-9BC4-4D45-86D8-7A4ABF699E93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5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5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5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57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57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57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157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57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57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57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157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157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157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autoUpdateAnimBg="0"/>
      <p:bldP spid="115714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Normality Example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A biologist was worried about the potential health effects of music festivals.</a:t>
            </a:r>
          </a:p>
          <a:p>
            <a:r>
              <a:rPr lang="en-GB" dirty="0" smtClean="0"/>
              <a:t>Download Music Festival</a:t>
            </a:r>
          </a:p>
          <a:p>
            <a:r>
              <a:rPr lang="en-GB" dirty="0" smtClean="0"/>
              <a:t>Measured the hygiene of 810 concert-goers over the three days of the festival.</a:t>
            </a:r>
          </a:p>
          <a:p>
            <a:r>
              <a:rPr lang="en-GB" dirty="0" smtClean="0"/>
              <a:t>Hygiene was measured using a </a:t>
            </a:r>
            <a:r>
              <a:rPr lang="en-GB" dirty="0" smtClean="0"/>
              <a:t>standardized </a:t>
            </a:r>
            <a:r>
              <a:rPr lang="en-GB" dirty="0" smtClean="0"/>
              <a:t>technique :</a:t>
            </a:r>
          </a:p>
          <a:p>
            <a:pPr lvl="1"/>
            <a:r>
              <a:rPr lang="en-GB" dirty="0" smtClean="0"/>
              <a:t>Score ranged from 0 to 4</a:t>
            </a:r>
          </a:p>
          <a:p>
            <a:pPr lvl="2"/>
            <a:r>
              <a:rPr lang="en-GB" dirty="0" smtClean="0"/>
              <a:t>0 = you smell like a corpse rotting up a skunk’s arse</a:t>
            </a:r>
          </a:p>
          <a:p>
            <a:pPr lvl="2"/>
            <a:r>
              <a:rPr lang="en-GB" dirty="0" smtClean="0"/>
              <a:t>4 = you smell of sweet roses on a fresh spring day</a:t>
            </a:r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Q-</a:t>
            </a:r>
            <a:r>
              <a:rPr lang="en-GB" dirty="0"/>
              <a:t>Q</a:t>
            </a:r>
            <a:r>
              <a:rPr lang="en-GB" dirty="0" smtClean="0"/>
              <a:t> Plot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To draw a Q-Q plot </a:t>
            </a:r>
            <a:r>
              <a:rPr lang="en-GB" dirty="0" smtClean="0"/>
              <a:t>of the hygiene scores for day 1 of the music festival:</a:t>
            </a:r>
          </a:p>
          <a:p>
            <a:pPr marL="457200" lvl="1" indent="0">
              <a:buNone/>
            </a:pPr>
            <a:r>
              <a:rPr lang="en-GB" dirty="0" smtClean="0"/>
              <a:t>qqplot.day1 </a:t>
            </a:r>
            <a:r>
              <a:rPr lang="en-GB" dirty="0"/>
              <a:t>&lt;- </a:t>
            </a:r>
            <a:r>
              <a:rPr lang="en-GB" dirty="0" err="1"/>
              <a:t>qplot</a:t>
            </a:r>
            <a:r>
              <a:rPr lang="en-GB" dirty="0"/>
              <a:t>(sample = dlf$day1, stat="</a:t>
            </a:r>
            <a:r>
              <a:rPr lang="en-GB" dirty="0" err="1"/>
              <a:t>qq</a:t>
            </a:r>
            <a:r>
              <a:rPr lang="en-GB" dirty="0"/>
              <a:t>")</a:t>
            </a:r>
          </a:p>
          <a:p>
            <a:pPr marL="457200" lvl="1" indent="0">
              <a:buNone/>
            </a:pPr>
            <a:r>
              <a:rPr lang="en-GB" dirty="0"/>
              <a:t>qqplot.day1</a:t>
            </a:r>
          </a:p>
          <a:p>
            <a:r>
              <a:rPr lang="en-GB" dirty="0"/>
              <a:t>To draw a Q-Q plot of the hygiene scores for day </a:t>
            </a:r>
            <a:r>
              <a:rPr lang="en-GB" dirty="0" smtClean="0"/>
              <a:t>2 </a:t>
            </a:r>
            <a:r>
              <a:rPr lang="en-GB" dirty="0"/>
              <a:t>of the music festival:</a:t>
            </a:r>
          </a:p>
          <a:p>
            <a:pPr marL="457200" lvl="1" indent="0">
              <a:buNone/>
            </a:pPr>
            <a:r>
              <a:rPr lang="en-GB" dirty="0" smtClean="0"/>
              <a:t>qqplot.day2 </a:t>
            </a:r>
            <a:r>
              <a:rPr lang="en-GB" dirty="0"/>
              <a:t>&lt;- </a:t>
            </a:r>
            <a:r>
              <a:rPr lang="en-GB" dirty="0" err="1"/>
              <a:t>qplot</a:t>
            </a:r>
            <a:r>
              <a:rPr lang="en-GB" dirty="0"/>
              <a:t>(sample = dlf$</a:t>
            </a:r>
            <a:r>
              <a:rPr lang="en-GB" dirty="0" smtClean="0"/>
              <a:t>day2, </a:t>
            </a:r>
            <a:r>
              <a:rPr lang="en-GB" dirty="0"/>
              <a:t>stat="</a:t>
            </a:r>
            <a:r>
              <a:rPr lang="en-GB" dirty="0" err="1"/>
              <a:t>qq</a:t>
            </a:r>
            <a:r>
              <a:rPr lang="en-GB" dirty="0"/>
              <a:t>")</a:t>
            </a:r>
          </a:p>
          <a:p>
            <a:pPr marL="457200" lvl="1" indent="0">
              <a:buNone/>
            </a:pPr>
            <a:r>
              <a:rPr lang="en-GB" dirty="0"/>
              <a:t>qqplot.day1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Q-</a:t>
            </a:r>
            <a:r>
              <a:rPr lang="en-GB" dirty="0"/>
              <a:t>Q</a:t>
            </a:r>
            <a:r>
              <a:rPr lang="en-GB" dirty="0" smtClean="0"/>
              <a:t> Plot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143108" y="5000636"/>
            <a:ext cx="23342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Normal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83343" y="5000636"/>
            <a:ext cx="40606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Not Normal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988840"/>
            <a:ext cx="3128392" cy="31283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1988840"/>
            <a:ext cx="3049012" cy="30490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51720" y="155679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Hygiene Scores: Day 1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12160" y="1628800"/>
            <a:ext cx="2248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Hygiene Scores: Day </a:t>
            </a:r>
            <a:r>
              <a:rPr lang="en-US" dirty="0" smtClean="0"/>
              <a:t>2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Assessing Skew and Kurtosis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Using </a:t>
            </a:r>
            <a:r>
              <a:rPr lang="en-GB" i="1" dirty="0" smtClean="0"/>
              <a:t>by</a:t>
            </a:r>
            <a:r>
              <a:rPr lang="en-GB" i="1" dirty="0"/>
              <a:t>(</a:t>
            </a:r>
            <a:r>
              <a:rPr lang="en-GB" i="1" dirty="0" smtClean="0"/>
              <a:t>):</a:t>
            </a:r>
            <a:endParaRPr lang="en-GB" dirty="0"/>
          </a:p>
          <a:p>
            <a:pPr marL="457200" lvl="1" indent="0">
              <a:buNone/>
            </a:pPr>
            <a:r>
              <a:rPr lang="en-GB" dirty="0" smtClean="0"/>
              <a:t>by</a:t>
            </a:r>
            <a:r>
              <a:rPr lang="en-GB" dirty="0"/>
              <a:t>(data = </a:t>
            </a:r>
            <a:r>
              <a:rPr lang="en-GB" dirty="0" err="1"/>
              <a:t>rexam$exam</a:t>
            </a:r>
            <a:r>
              <a:rPr lang="en-GB" dirty="0"/>
              <a:t>, INDICES = </a:t>
            </a:r>
            <a:r>
              <a:rPr lang="en-GB" dirty="0" err="1"/>
              <a:t>rexam$uni</a:t>
            </a:r>
            <a:r>
              <a:rPr lang="en-GB" dirty="0"/>
              <a:t>, FUN = describe)</a:t>
            </a:r>
          </a:p>
          <a:p>
            <a:endParaRPr lang="en-GB" dirty="0" smtClean="0"/>
          </a:p>
          <a:p>
            <a:r>
              <a:rPr lang="en-GB" dirty="0"/>
              <a:t>U</a:t>
            </a:r>
            <a:r>
              <a:rPr lang="en-GB" dirty="0" smtClean="0"/>
              <a:t>sing </a:t>
            </a:r>
            <a:r>
              <a:rPr lang="en-GB" i="1" dirty="0" err="1"/>
              <a:t>stat.desc</a:t>
            </a:r>
            <a:r>
              <a:rPr lang="en-GB" i="1" dirty="0"/>
              <a:t>(</a:t>
            </a:r>
            <a:r>
              <a:rPr lang="en-GB" i="1" dirty="0" smtClean="0"/>
              <a:t>)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by</a:t>
            </a:r>
            <a:r>
              <a:rPr lang="en-GB" dirty="0"/>
              <a:t>(data = </a:t>
            </a:r>
            <a:r>
              <a:rPr lang="en-GB" dirty="0" err="1"/>
              <a:t>rexam$exam</a:t>
            </a:r>
            <a:r>
              <a:rPr lang="en-GB" dirty="0"/>
              <a:t>, INDICES = </a:t>
            </a:r>
            <a:r>
              <a:rPr lang="en-GB" dirty="0" err="1"/>
              <a:t>rexam$uni</a:t>
            </a:r>
            <a:r>
              <a:rPr lang="en-GB" dirty="0"/>
              <a:t>, FUN = </a:t>
            </a:r>
            <a:r>
              <a:rPr lang="en-GB" dirty="0" err="1"/>
              <a:t>stat.desc</a:t>
            </a:r>
            <a:r>
              <a:rPr lang="en-GB" dirty="0"/>
              <a:t>)</a:t>
            </a:r>
          </a:p>
          <a:p>
            <a:endParaRPr lang="en-GB" dirty="0" smtClean="0"/>
          </a:p>
          <a:p>
            <a:r>
              <a:rPr lang="en-GB" dirty="0" smtClean="0"/>
              <a:t>These </a:t>
            </a:r>
            <a:r>
              <a:rPr lang="en-GB" dirty="0"/>
              <a:t>commands have the same effect as those above</a:t>
            </a:r>
            <a:r>
              <a:rPr lang="en-GB" dirty="0" smtClean="0"/>
              <a:t>:</a:t>
            </a:r>
          </a:p>
          <a:p>
            <a:pPr marL="457200" lvl="1" indent="0">
              <a:buNone/>
            </a:pPr>
            <a:r>
              <a:rPr lang="en-GB" dirty="0" smtClean="0"/>
              <a:t>by</a:t>
            </a:r>
            <a:r>
              <a:rPr lang="en-GB" dirty="0"/>
              <a:t>(</a:t>
            </a:r>
            <a:r>
              <a:rPr lang="en-GB" dirty="0" err="1"/>
              <a:t>rexam$exam</a:t>
            </a:r>
            <a:r>
              <a:rPr lang="en-GB" dirty="0"/>
              <a:t>, </a:t>
            </a:r>
            <a:r>
              <a:rPr lang="en-GB" dirty="0" err="1"/>
              <a:t>rexam$uni</a:t>
            </a:r>
            <a:r>
              <a:rPr lang="en-GB" dirty="0"/>
              <a:t>, describe)</a:t>
            </a:r>
          </a:p>
          <a:p>
            <a:pPr marL="457200" lvl="1" indent="0">
              <a:buNone/>
            </a:pPr>
            <a:r>
              <a:rPr lang="en-GB" dirty="0"/>
              <a:t>by(</a:t>
            </a:r>
            <a:r>
              <a:rPr lang="en-GB" dirty="0" err="1"/>
              <a:t>rexam$exam</a:t>
            </a:r>
            <a:r>
              <a:rPr lang="en-GB" dirty="0"/>
              <a:t>, </a:t>
            </a:r>
            <a:r>
              <a:rPr lang="en-GB" dirty="0" err="1"/>
              <a:t>rexam$uni</a:t>
            </a:r>
            <a:r>
              <a:rPr lang="en-GB" dirty="0"/>
              <a:t>, </a:t>
            </a:r>
            <a:r>
              <a:rPr lang="en-GB" dirty="0" err="1"/>
              <a:t>stat.desc</a:t>
            </a:r>
            <a:r>
              <a:rPr lang="en-GB" dirty="0"/>
              <a:t>)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If </a:t>
            </a:r>
            <a:r>
              <a:rPr lang="en-GB" dirty="0"/>
              <a:t>we want descriptive statistics for multiple variables, then we can use </a:t>
            </a:r>
            <a:r>
              <a:rPr lang="en-GB" i="1" dirty="0" err="1"/>
              <a:t>cbind</a:t>
            </a:r>
            <a:r>
              <a:rPr lang="en-GB" i="1" dirty="0"/>
              <a:t>()</a:t>
            </a:r>
            <a:r>
              <a:rPr lang="en-GB" dirty="0"/>
              <a:t> </a:t>
            </a:r>
            <a:r>
              <a:rPr lang="en-GB" dirty="0" smtClean="0"/>
              <a:t>:</a:t>
            </a:r>
            <a:endParaRPr lang="en-GB" dirty="0"/>
          </a:p>
          <a:p>
            <a:pPr marL="400050" lvl="1" indent="0">
              <a:buNone/>
            </a:pPr>
            <a:r>
              <a:rPr lang="en-GB" dirty="0" smtClean="0"/>
              <a:t>by</a:t>
            </a:r>
            <a:r>
              <a:rPr lang="en-GB" dirty="0"/>
              <a:t>(</a:t>
            </a:r>
            <a:r>
              <a:rPr lang="en-GB" dirty="0" err="1"/>
              <a:t>cbind</a:t>
            </a:r>
            <a:r>
              <a:rPr lang="en-GB" dirty="0"/>
              <a:t>(data=</a:t>
            </a:r>
            <a:r>
              <a:rPr lang="en-GB" dirty="0" err="1"/>
              <a:t>rexam$exam,data</a:t>
            </a:r>
            <a:r>
              <a:rPr lang="en-GB" dirty="0"/>
              <a:t>=</a:t>
            </a:r>
            <a:r>
              <a:rPr lang="en-GB" dirty="0" err="1"/>
              <a:t>rexam$numeracy</a:t>
            </a:r>
            <a:r>
              <a:rPr lang="en-GB" dirty="0"/>
              <a:t>), </a:t>
            </a:r>
            <a:r>
              <a:rPr lang="en-GB" dirty="0" err="1"/>
              <a:t>rexam$uni</a:t>
            </a:r>
            <a:r>
              <a:rPr lang="en-GB" dirty="0"/>
              <a:t>, describe)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Assessing Skew and Kurtosis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We can also use </a:t>
            </a:r>
            <a:r>
              <a:rPr lang="en-GB" i="1" dirty="0"/>
              <a:t>describe()</a:t>
            </a:r>
            <a:r>
              <a:rPr lang="en-GB" dirty="0"/>
              <a:t> and </a:t>
            </a:r>
            <a:r>
              <a:rPr lang="en-GB" i="1" dirty="0" err="1"/>
              <a:t>stat.desc</a:t>
            </a:r>
            <a:r>
              <a:rPr lang="en-GB" i="1" dirty="0"/>
              <a:t>()</a:t>
            </a:r>
            <a:r>
              <a:rPr lang="en-GB" dirty="0"/>
              <a:t> with more than one variable at the same </a:t>
            </a:r>
            <a:r>
              <a:rPr lang="en-GB" dirty="0" smtClean="0"/>
              <a:t>time</a:t>
            </a:r>
            <a:r>
              <a:rPr lang="en-GB" dirty="0"/>
              <a:t> </a:t>
            </a:r>
            <a:r>
              <a:rPr lang="en-GB" dirty="0" smtClean="0"/>
              <a:t>using </a:t>
            </a:r>
            <a:r>
              <a:rPr lang="en-GB" i="1" dirty="0" err="1"/>
              <a:t>cbind</a:t>
            </a:r>
            <a:r>
              <a:rPr lang="en-GB" i="1" dirty="0"/>
              <a:t>(</a:t>
            </a:r>
            <a:r>
              <a:rPr lang="en-GB" i="1" dirty="0" smtClean="0"/>
              <a:t>):</a:t>
            </a:r>
            <a:endParaRPr lang="en-GB" dirty="0"/>
          </a:p>
          <a:p>
            <a:pPr marL="457200" lvl="1" indent="0">
              <a:buNone/>
            </a:pPr>
            <a:r>
              <a:rPr lang="en-GB" dirty="0" smtClean="0"/>
              <a:t>describe</a:t>
            </a:r>
            <a:r>
              <a:rPr lang="en-GB" dirty="0"/>
              <a:t>(</a:t>
            </a:r>
            <a:r>
              <a:rPr lang="en-GB" dirty="0" err="1"/>
              <a:t>cbind</a:t>
            </a:r>
            <a:r>
              <a:rPr lang="en-GB" dirty="0"/>
              <a:t>(dlf$day1, dlf$day2, dlf$day3)</a:t>
            </a:r>
            <a:r>
              <a:rPr lang="en-GB" dirty="0" smtClean="0"/>
              <a:t>)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r>
              <a:rPr lang="en-GB" dirty="0" err="1"/>
              <a:t>stat.desc</a:t>
            </a:r>
            <a:r>
              <a:rPr lang="en-GB" dirty="0"/>
              <a:t>(</a:t>
            </a:r>
            <a:r>
              <a:rPr lang="en-GB" dirty="0" err="1"/>
              <a:t>cbind</a:t>
            </a:r>
            <a:r>
              <a:rPr lang="en-GB" dirty="0"/>
              <a:t>(dlf$day1, dlf$day2, dlf$day3), basic = FALSE, norm = TRUE)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34641443"/>
      </p:ext>
    </p:extLst>
  </p:cSld>
  <p:clrMapOvr>
    <a:masterClrMapping/>
  </p:clrMapOvr>
</p:sld>
</file>

<file path=ppt/theme/theme1.xml><?xml version="1.0" encoding="utf-8"?>
<a:theme xmlns:a="http://schemas.openxmlformats.org/drawingml/2006/main" name="DSUS 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</TotalTime>
  <Words>984</Words>
  <Application>Microsoft Office PowerPoint</Application>
  <PresentationFormat>On-screen Show (4:3)</PresentationFormat>
  <Paragraphs>239</Paragraphs>
  <Slides>26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DSUS 3</vt:lpstr>
      <vt:lpstr>Exploring Assumptions</vt:lpstr>
      <vt:lpstr>Aims</vt:lpstr>
      <vt:lpstr>Assumptions</vt:lpstr>
      <vt:lpstr>Assessing Normality</vt:lpstr>
      <vt:lpstr>Normality Example</vt:lpstr>
      <vt:lpstr>The Q-Q Plot</vt:lpstr>
      <vt:lpstr>The Q-Q Plot</vt:lpstr>
      <vt:lpstr>Assessing Skew and Kurtosis</vt:lpstr>
      <vt:lpstr>Assessing Skew and Kurtosis</vt:lpstr>
      <vt:lpstr>Assessing Skew and Kurtosis</vt:lpstr>
      <vt:lpstr>Another Example</vt:lpstr>
      <vt:lpstr>Assessing Normality</vt:lpstr>
      <vt:lpstr>Assessing Normality</vt:lpstr>
      <vt:lpstr>Assessing Normality</vt:lpstr>
      <vt:lpstr>Assessing Normality</vt:lpstr>
      <vt:lpstr>Q-Q Plots</vt:lpstr>
      <vt:lpstr>Assessing Homogeneity of Variance</vt:lpstr>
      <vt:lpstr>Homogeneity of Variance</vt:lpstr>
      <vt:lpstr>Assessing Homogeneity of Variance with R Commander</vt:lpstr>
      <vt:lpstr>Assessing Homogeneity of Variance with R </vt:lpstr>
      <vt:lpstr>Output for Levene’s Test</vt:lpstr>
      <vt:lpstr>Correcting Data Problems</vt:lpstr>
      <vt:lpstr>Correcting Data Problems</vt:lpstr>
      <vt:lpstr>The Effect of Transformations </vt:lpstr>
      <vt:lpstr>To Transform … Or Not</vt:lpstr>
      <vt:lpstr>Robust Methods: Examples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Assumptions</dc:title>
  <dc:creator>Dr. Andy Field</dc:creator>
  <cp:lastModifiedBy>Richard Leigh</cp:lastModifiedBy>
  <cp:revision>24</cp:revision>
  <dcterms:created xsi:type="dcterms:W3CDTF">2009-04-17T12:39:58Z</dcterms:created>
  <dcterms:modified xsi:type="dcterms:W3CDTF">2011-11-02T08:59:09Z</dcterms:modified>
</cp:coreProperties>
</file>